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9" r:id="rId2"/>
    <p:sldId id="454" r:id="rId3"/>
    <p:sldId id="452" r:id="rId4"/>
    <p:sldId id="477" r:id="rId5"/>
    <p:sldId id="459" r:id="rId6"/>
    <p:sldId id="460" r:id="rId7"/>
    <p:sldId id="461" r:id="rId8"/>
    <p:sldId id="455" r:id="rId9"/>
    <p:sldId id="463" r:id="rId10"/>
    <p:sldId id="464" r:id="rId11"/>
    <p:sldId id="474" r:id="rId12"/>
    <p:sldId id="456" r:id="rId13"/>
    <p:sldId id="400" r:id="rId14"/>
    <p:sldId id="482" r:id="rId15"/>
    <p:sldId id="484" r:id="rId16"/>
    <p:sldId id="485" r:id="rId17"/>
    <p:sldId id="466" r:id="rId18"/>
    <p:sldId id="429" r:id="rId19"/>
    <p:sldId id="483" r:id="rId20"/>
    <p:sldId id="475" r:id="rId21"/>
    <p:sldId id="457" r:id="rId22"/>
    <p:sldId id="468" r:id="rId23"/>
    <p:sldId id="469" r:id="rId24"/>
    <p:sldId id="476" r:id="rId25"/>
    <p:sldId id="486" r:id="rId26"/>
    <p:sldId id="458" r:id="rId27"/>
    <p:sldId id="471" r:id="rId28"/>
    <p:sldId id="288" r:id="rId29"/>
  </p:sldIdLst>
  <p:sldSz cx="9144000" cy="5143500" type="screen16x9"/>
  <p:notesSz cx="6858000" cy="9144000"/>
  <p:custDataLst>
    <p:tags r:id="rId32"/>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旖欣 徐" initials="旖欣"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4367"/>
    <a:srgbClr val="F6F5F8"/>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38" autoAdjust="0"/>
    <p:restoredTop sz="94660"/>
  </p:normalViewPr>
  <p:slideViewPr>
    <p:cSldViewPr snapToGrid="0" showGuides="1">
      <p:cViewPr varScale="1">
        <p:scale>
          <a:sx n="120" d="100"/>
          <a:sy n="120" d="100"/>
        </p:scale>
        <p:origin x="248" y="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2023/3/26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9756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9254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06911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4069195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266830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625051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985742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85479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484772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74282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87954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9860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305434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682987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4219013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183620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49895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715803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19815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38952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9653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8933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8522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32467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2023/3/26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2023/3/26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2023/3/26</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oleObject" Target="../embeddings/oleObject7.bin"/><Relationship Id="rId10" Type="http://schemas.openxmlformats.org/officeDocument/2006/relationships/image" Target="../media/image17.wmf"/><Relationship Id="rId4" Type="http://schemas.openxmlformats.org/officeDocument/2006/relationships/image" Target="../media/image11.wmf"/><Relationship Id="rId9"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15.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image" Target="../media/image11.wmf"/></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18.wmf"/><Relationship Id="rId4"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22.png"/><Relationship Id="rId7" Type="http://schemas.openxmlformats.org/officeDocument/2006/relationships/image" Target="../media/image21.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20.wmf"/><Relationship Id="rId4" Type="http://schemas.openxmlformats.org/officeDocument/2006/relationships/oleObject" Target="../embeddings/oleObject13.bin"/><Relationship Id="rId9" Type="http://schemas.openxmlformats.org/officeDocument/2006/relationships/image" Target="../media/image2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wmf"/></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w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26.w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19.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image" Target="../media/image33.png"/><Relationship Id="rId18" Type="http://schemas.openxmlformats.org/officeDocument/2006/relationships/oleObject" Target="../embeddings/oleObject25.bin"/><Relationship Id="rId3" Type="http://schemas.openxmlformats.org/officeDocument/2006/relationships/image" Target="../media/image27.png"/><Relationship Id="rId21" Type="http://schemas.openxmlformats.org/officeDocument/2006/relationships/image" Target="../media/image38.wmf"/><Relationship Id="rId7" Type="http://schemas.openxmlformats.org/officeDocument/2006/relationships/oleObject" Target="../embeddings/oleObject21.bin"/><Relationship Id="rId12" Type="http://schemas.openxmlformats.org/officeDocument/2006/relationships/image" Target="../media/image32.wmf"/><Relationship Id="rId17" Type="http://schemas.openxmlformats.org/officeDocument/2006/relationships/image" Target="../media/image36.png"/><Relationship Id="rId2" Type="http://schemas.openxmlformats.org/officeDocument/2006/relationships/notesSlide" Target="../notesSlides/notesSlide19.xml"/><Relationship Id="rId16" Type="http://schemas.openxmlformats.org/officeDocument/2006/relationships/image" Target="../media/image35.wmf"/><Relationship Id="rId20" Type="http://schemas.openxmlformats.org/officeDocument/2006/relationships/oleObject" Target="../embeddings/oleObject26.bin"/><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oleObject" Target="../embeddings/oleObject23.bin"/><Relationship Id="rId5" Type="http://schemas.openxmlformats.org/officeDocument/2006/relationships/image" Target="../media/image29.wmf"/><Relationship Id="rId15" Type="http://schemas.openxmlformats.org/officeDocument/2006/relationships/oleObject" Target="../embeddings/oleObject24.bin"/><Relationship Id="rId10" Type="http://schemas.openxmlformats.org/officeDocument/2006/relationships/image" Target="../media/image31.emf"/><Relationship Id="rId19" Type="http://schemas.openxmlformats.org/officeDocument/2006/relationships/image" Target="../media/image37.wmf"/><Relationship Id="rId4" Type="http://schemas.openxmlformats.org/officeDocument/2006/relationships/oleObject" Target="../embeddings/oleObject20.bin"/><Relationship Id="rId9" Type="http://schemas.openxmlformats.org/officeDocument/2006/relationships/oleObject" Target="../embeddings/oleObject22.bin"/><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fif"/><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11.png"/><Relationship Id="rId7" Type="http://schemas.openxmlformats.org/officeDocument/2006/relationships/oleObject" Target="../embeddings/oleObject3.bin"/><Relationship Id="rId12"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11.wmf"/><Relationship Id="rId10"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3873600" y="2546392"/>
            <a:ext cx="4315360" cy="253916"/>
          </a:xfrm>
          <a:prstGeom prst="rect">
            <a:avLst/>
          </a:prstGeom>
          <a:noFill/>
          <a:ln w="9525">
            <a:noFill/>
            <a:miter/>
          </a:ln>
          <a:effectLst/>
        </p:spPr>
        <p:txBody>
          <a:bodyPr vert="horz" wrap="square" lIns="68580" tIns="34290" rIns="68580" bIns="34290" anchor="t">
            <a:spAutoFit/>
          </a:bodyPr>
          <a:lstStyle/>
          <a:p>
            <a:pPr marL="0" marR="0" lvl="0" indent="0" algn="l" defTabSz="6858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汇报人：徐旖欣</a:t>
            </a:r>
            <a:r>
              <a:rPr lang="en-US" altLang="zh-CN" sz="1200" dirty="0">
                <a:solidFill>
                  <a:prstClr val="black">
                    <a:lumMod val="75000"/>
                    <a:lumOff val="25000"/>
                  </a:prstClr>
                </a:solidFill>
                <a:latin typeface="宋体" panose="02010600030101010101" pitchFamily="2" charset="-122"/>
                <a:ea typeface="宋体" panose="02010600030101010101" pitchFamily="2" charset="-122"/>
                <a:cs typeface="+mn-ea"/>
                <a:sym typeface="+mn-lt"/>
              </a:rPr>
              <a:t>                     </a:t>
            </a:r>
            <a:r>
              <a:rPr lang="zh-CN" altLang="en-US" sz="1200" dirty="0">
                <a:solidFill>
                  <a:prstClr val="black">
                    <a:lumMod val="75000"/>
                    <a:lumOff val="25000"/>
                  </a:prstClr>
                </a:solidFill>
                <a:latin typeface="宋体" panose="02010600030101010101" pitchFamily="2" charset="-122"/>
                <a:ea typeface="宋体" panose="02010600030101010101" pitchFamily="2" charset="-122"/>
                <a:cs typeface="+mn-ea"/>
                <a:sym typeface="+mn-lt"/>
              </a:rPr>
              <a:t>导师：郑志刚教授</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endParaRPr>
          </a:p>
        </p:txBody>
      </p:sp>
      <p:sp>
        <p:nvSpPr>
          <p:cNvPr id="10" name="文本框 10">
            <a:extLst>
              <a:ext uri="{FF2B5EF4-FFF2-40B4-BE49-F238E27FC236}">
                <a16:creationId xmlns:a16="http://schemas.microsoft.com/office/drawing/2014/main" id="{2BFA5AF4-3E5D-CA32-2C1C-CA3342EC40B8}"/>
              </a:ext>
            </a:extLst>
          </p:cNvPr>
          <p:cNvSpPr txBox="1"/>
          <p:nvPr/>
        </p:nvSpPr>
        <p:spPr>
          <a:xfrm>
            <a:off x="2599660" y="1796897"/>
            <a:ext cx="6608136" cy="544830"/>
          </a:xfrm>
          <a:prstGeom prst="roundRect">
            <a:avLst/>
          </a:prstGeom>
          <a:noFill/>
        </p:spPr>
        <p:txBody>
          <a:bodyPr wrap="square" rtlCol="0">
            <a:spAutoFit/>
          </a:bodyPr>
          <a:lstStyle/>
          <a:p>
            <a:r>
              <a:rPr lang="zh-CN" altLang="en-US" sz="2600" dirty="0">
                <a:latin typeface="宋体" panose="02010600030101010101" pitchFamily="2" charset="-122"/>
                <a:ea typeface="宋体" panose="02010600030101010101" pitchFamily="2" charset="-122"/>
                <a:cs typeface="+mn-ea"/>
                <a:sym typeface="+mn-lt"/>
              </a:rPr>
              <a:t>不同取向（手征）耦合机制下的集群动力学</a:t>
            </a:r>
          </a:p>
        </p:txBody>
      </p:sp>
      <p:pic>
        <p:nvPicPr>
          <p:cNvPr id="12" name="图片 11">
            <a:extLst>
              <a:ext uri="{FF2B5EF4-FFF2-40B4-BE49-F238E27FC236}">
                <a16:creationId xmlns:a16="http://schemas.microsoft.com/office/drawing/2014/main" id="{671F78FE-A825-33A9-7478-65CC7887078E}"/>
              </a:ext>
            </a:extLst>
          </p:cNvPr>
          <p:cNvPicPr>
            <a:picLocks noChangeAspect="1"/>
          </p:cNvPicPr>
          <p:nvPr/>
        </p:nvPicPr>
        <p:blipFill>
          <a:blip r:embed="rId4"/>
          <a:stretch>
            <a:fillRect/>
          </a:stretch>
        </p:blipFill>
        <p:spPr>
          <a:xfrm>
            <a:off x="7038975" y="286385"/>
            <a:ext cx="1764030" cy="5670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文本框 11"/>
          <p:cNvSpPr txBox="1"/>
          <p:nvPr/>
        </p:nvSpPr>
        <p:spPr>
          <a:xfrm>
            <a:off x="959002" y="890666"/>
            <a:ext cx="6972885" cy="2263568"/>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0" marR="0" lvl="0" indent="288290" algn="l" defTabSz="685800" rtl="0" eaLnBrk="1" fontAlgn="auto" latinLnBrk="0" hangingPunct="1">
              <a:lnSpc>
                <a:spcPct val="2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1987</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Reynolds</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通过计算机程序模拟了第一次集群运动</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lang="en-US" altLang="zh-CN" sz="1200" kern="0" baseline="30000" dirty="0">
                <a:solidFill>
                  <a:srgbClr val="000000"/>
                </a:solidFill>
                <a:effectLst/>
                <a:latin typeface="Times New Roman" panose="02020603050405020304" pitchFamily="18" charset="0"/>
                <a:ea typeface="宋体" panose="02010600030101010101" pitchFamily="2" charset="-122"/>
                <a:cs typeface="Calibri" panose="020F0502020204030204" pitchFamily="34" charset="0"/>
              </a:rPr>
              <a:t>4</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ct val="2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1995</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年匈牙利物理学家 </a:t>
            </a:r>
            <a:r>
              <a:rPr kumimoji="0" lang="en-US" altLang="zh-CN" sz="12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T.Vicsek</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及其合作者从统计力学的角度提出了一个简单模型</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2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Vicsek</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lang="en-US" altLang="zh-CN" sz="1200" kern="0" baseline="30000" dirty="0">
                <a:solidFill>
                  <a:srgbClr val="000000"/>
                </a:solidFill>
                <a:effectLst/>
                <a:latin typeface="Times New Roman" panose="02020603050405020304" pitchFamily="18" charset="0"/>
                <a:ea typeface="宋体" panose="02010600030101010101" pitchFamily="2" charset="-122"/>
                <a:cs typeface="Calibri" panose="020F0502020204030204" pitchFamily="34" charset="0"/>
              </a:rPr>
              <a:t>5</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，它不仅算法简单，而且能比较真实地模拟自然界的一些集群同步现象，获得了物理学家的广泛认可。</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ct val="150000"/>
              </a:lnSpc>
              <a:spcBef>
                <a:spcPts val="0"/>
              </a:spcBef>
              <a:spcAft>
                <a:spcPts val="0"/>
              </a:spcAft>
              <a:buClrTx/>
              <a:buSzTx/>
              <a:buFontTx/>
              <a:buNone/>
              <a:tabLst/>
              <a:defRPr/>
            </a:pPr>
            <a:endPar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ts val="18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ts val="1800"/>
              </a:lnSpc>
              <a:spcBef>
                <a:spcPts val="0"/>
              </a:spcBef>
              <a:spcAft>
                <a:spcPts val="0"/>
              </a:spcAft>
              <a:buClrTx/>
              <a:buSzTx/>
              <a:buFontTx/>
              <a:buNone/>
              <a:tabLst/>
              <a:defRPr/>
            </a:pPr>
            <a:endPar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26FE0B15-8B16-DC6C-1C36-9760D5C69F54}"/>
              </a:ext>
            </a:extLst>
          </p:cNvPr>
          <p:cNvGraphicFramePr>
            <a:graphicFrameLocks noChangeAspect="1"/>
          </p:cNvGraphicFramePr>
          <p:nvPr/>
        </p:nvGraphicFramePr>
        <p:xfrm>
          <a:off x="4787900" y="28829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对象 5">
                        <a:extLst>
                          <a:ext uri="{FF2B5EF4-FFF2-40B4-BE49-F238E27FC236}">
                            <a16:creationId xmlns:a16="http://schemas.microsoft.com/office/drawing/2014/main" id="{26FE0B15-8B16-DC6C-1C36-9760D5C69F54}"/>
                          </a:ext>
                        </a:extLst>
                      </p:cNvPr>
                      <p:cNvPicPr/>
                      <p:nvPr/>
                    </p:nvPicPr>
                    <p:blipFill>
                      <a:blip r:embed="rId4"/>
                      <a:stretch>
                        <a:fillRect/>
                      </a:stretch>
                    </p:blipFill>
                    <p:spPr>
                      <a:xfrm>
                        <a:off x="4787900" y="2882900"/>
                        <a:ext cx="914400" cy="19843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1DE52421-5713-E15C-05E7-5A7B0CC297ED}"/>
              </a:ext>
            </a:extLst>
          </p:cNvPr>
          <p:cNvGraphicFramePr>
            <a:graphicFrameLocks noChangeAspect="1"/>
          </p:cNvGraphicFramePr>
          <p:nvPr/>
        </p:nvGraphicFramePr>
        <p:xfrm>
          <a:off x="4787900" y="2882900"/>
          <a:ext cx="914400" cy="198438"/>
        </p:xfrm>
        <a:graphic>
          <a:graphicData uri="http://schemas.openxmlformats.org/presentationml/2006/ole">
            <mc:AlternateContent xmlns:mc="http://schemas.openxmlformats.org/markup-compatibility/2006">
              <mc:Choice xmlns:v="urn:schemas-microsoft-com:vml" Requires="v">
                <p:oleObj name="Equation" r:id="rId5" imgW="914400" imgH="198720" progId="Equation.DSMT4">
                  <p:embed/>
                </p:oleObj>
              </mc:Choice>
              <mc:Fallback>
                <p:oleObj name="Equation" r:id="rId5" imgW="914400" imgH="198720" progId="Equation.DSMT4">
                  <p:embed/>
                  <p:pic>
                    <p:nvPicPr>
                      <p:cNvPr id="9" name="对象 8">
                        <a:extLst>
                          <a:ext uri="{FF2B5EF4-FFF2-40B4-BE49-F238E27FC236}">
                            <a16:creationId xmlns:a16="http://schemas.microsoft.com/office/drawing/2014/main" id="{1DE52421-5713-E15C-05E7-5A7B0CC297ED}"/>
                          </a:ext>
                        </a:extLst>
                      </p:cNvPr>
                      <p:cNvPicPr/>
                      <p:nvPr/>
                    </p:nvPicPr>
                    <p:blipFill>
                      <a:blip r:embed="rId6"/>
                      <a:stretch>
                        <a:fillRect/>
                      </a:stretch>
                    </p:blipFill>
                    <p:spPr>
                      <a:xfrm>
                        <a:off x="4787900" y="2882900"/>
                        <a:ext cx="914400" cy="198438"/>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E6021016-A265-6EC8-D945-8C1B7C3B8B83}"/>
              </a:ext>
            </a:extLst>
          </p:cNvPr>
          <p:cNvGraphicFramePr>
            <a:graphicFrameLocks noChangeAspect="1"/>
          </p:cNvGraphicFramePr>
          <p:nvPr>
            <p:extLst>
              <p:ext uri="{D42A27DB-BD31-4B8C-83A1-F6EECF244321}">
                <p14:modId xmlns:p14="http://schemas.microsoft.com/office/powerpoint/2010/main" val="2425861369"/>
              </p:ext>
            </p:extLst>
          </p:nvPr>
        </p:nvGraphicFramePr>
        <p:xfrm>
          <a:off x="3404486" y="2471018"/>
          <a:ext cx="1574800" cy="254000"/>
        </p:xfrm>
        <a:graphic>
          <a:graphicData uri="http://schemas.openxmlformats.org/presentationml/2006/ole">
            <mc:AlternateContent xmlns:mc="http://schemas.openxmlformats.org/markup-compatibility/2006">
              <mc:Choice xmlns:v="urn:schemas-microsoft-com:vml" Requires="v">
                <p:oleObj name="Equation" r:id="rId7" imgW="1574640" imgH="253800" progId="Equation.DSMT4">
                  <p:embed/>
                </p:oleObj>
              </mc:Choice>
              <mc:Fallback>
                <p:oleObj name="Equation" r:id="rId7" imgW="1574640" imgH="253800" progId="Equation.DSMT4">
                  <p:embed/>
                  <p:pic>
                    <p:nvPicPr>
                      <p:cNvPr id="10" name="对象 9">
                        <a:extLst>
                          <a:ext uri="{FF2B5EF4-FFF2-40B4-BE49-F238E27FC236}">
                            <a16:creationId xmlns:a16="http://schemas.microsoft.com/office/drawing/2014/main" id="{E6021016-A265-6EC8-D945-8C1B7C3B8B83}"/>
                          </a:ext>
                        </a:extLst>
                      </p:cNvPr>
                      <p:cNvPicPr/>
                      <p:nvPr/>
                    </p:nvPicPr>
                    <p:blipFill>
                      <a:blip r:embed="rId8"/>
                      <a:stretch>
                        <a:fillRect/>
                      </a:stretch>
                    </p:blipFill>
                    <p:spPr>
                      <a:xfrm>
                        <a:off x="3404486" y="2471018"/>
                        <a:ext cx="1574800" cy="25400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AFE4C3FD-5C22-6B21-C3C2-9BE1363F077F}"/>
              </a:ext>
            </a:extLst>
          </p:cNvPr>
          <p:cNvGraphicFramePr>
            <a:graphicFrameLocks noChangeAspect="1"/>
          </p:cNvGraphicFramePr>
          <p:nvPr>
            <p:extLst>
              <p:ext uri="{D42A27DB-BD31-4B8C-83A1-F6EECF244321}">
                <p14:modId xmlns:p14="http://schemas.microsoft.com/office/powerpoint/2010/main" val="2073481271"/>
              </p:ext>
            </p:extLst>
          </p:nvPr>
        </p:nvGraphicFramePr>
        <p:xfrm>
          <a:off x="3448936" y="2787717"/>
          <a:ext cx="1485900" cy="279400"/>
        </p:xfrm>
        <a:graphic>
          <a:graphicData uri="http://schemas.openxmlformats.org/presentationml/2006/ole">
            <mc:AlternateContent xmlns:mc="http://schemas.openxmlformats.org/markup-compatibility/2006">
              <mc:Choice xmlns:v="urn:schemas-microsoft-com:vml" Requires="v">
                <p:oleObj name="Equation" r:id="rId9" imgW="1485720" imgH="279360" progId="Equation.DSMT4">
                  <p:embed/>
                </p:oleObj>
              </mc:Choice>
              <mc:Fallback>
                <p:oleObj name="Equation" r:id="rId9" imgW="1485720" imgH="279360" progId="Equation.DSMT4">
                  <p:embed/>
                  <p:pic>
                    <p:nvPicPr>
                      <p:cNvPr id="10" name="对象 9">
                        <a:extLst>
                          <a:ext uri="{FF2B5EF4-FFF2-40B4-BE49-F238E27FC236}">
                            <a16:creationId xmlns:a16="http://schemas.microsoft.com/office/drawing/2014/main" id="{E6021016-A265-6EC8-D945-8C1B7C3B8B83}"/>
                          </a:ext>
                        </a:extLst>
                      </p:cNvPr>
                      <p:cNvPicPr/>
                      <p:nvPr/>
                    </p:nvPicPr>
                    <p:blipFill>
                      <a:blip r:embed="rId10"/>
                      <a:stretch>
                        <a:fillRect/>
                      </a:stretch>
                    </p:blipFill>
                    <p:spPr>
                      <a:xfrm>
                        <a:off x="3448936" y="2787717"/>
                        <a:ext cx="1485900" cy="279400"/>
                      </a:xfrm>
                      <a:prstGeom prst="rect">
                        <a:avLst/>
                      </a:prstGeom>
                    </p:spPr>
                  </p:pic>
                </p:oleObj>
              </mc:Fallback>
            </mc:AlternateContent>
          </a:graphicData>
        </a:graphic>
      </p:graphicFrame>
      <p:sp>
        <p:nvSpPr>
          <p:cNvPr id="3" name="TextBox 1210">
            <a:extLst>
              <a:ext uri="{FF2B5EF4-FFF2-40B4-BE49-F238E27FC236}">
                <a16:creationId xmlns:a16="http://schemas.microsoft.com/office/drawing/2014/main" id="{2070B8E6-9030-3877-6879-676B811570EB}"/>
              </a:ext>
            </a:extLst>
          </p:cNvPr>
          <p:cNvSpPr/>
          <p:nvPr/>
        </p:nvSpPr>
        <p:spPr>
          <a:xfrm>
            <a:off x="159085" y="182005"/>
            <a:ext cx="1395254"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国内外</a:t>
            </a:r>
            <a:r>
              <a:rPr lang="zh-CN" altLang="en-US" b="1" dirty="0">
                <a:solidFill>
                  <a:srgbClr val="1B4367"/>
                </a:solidFill>
                <a:latin typeface="微软雅黑"/>
                <a:ea typeface="微软雅黑"/>
                <a:cs typeface="+mn-ea"/>
                <a:sym typeface="+mn-lt"/>
              </a:rPr>
              <a:t>研究动态</a:t>
            </a:r>
            <a:endPar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endParaRPr>
          </a:p>
        </p:txBody>
      </p:sp>
      <p:sp>
        <p:nvSpPr>
          <p:cNvPr id="7" name="TextBox 1210">
            <a:extLst>
              <a:ext uri="{FF2B5EF4-FFF2-40B4-BE49-F238E27FC236}">
                <a16:creationId xmlns:a16="http://schemas.microsoft.com/office/drawing/2014/main" id="{71FCAADF-34B1-40C3-20F8-D059C6D77E94}"/>
              </a:ext>
            </a:extLst>
          </p:cNvPr>
          <p:cNvSpPr/>
          <p:nvPr/>
        </p:nvSpPr>
        <p:spPr>
          <a:xfrm>
            <a:off x="230900" y="466698"/>
            <a:ext cx="625812"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200" b="1" dirty="0">
                <a:solidFill>
                  <a:srgbClr val="1B4367"/>
                </a:solidFill>
                <a:latin typeface="微软雅黑"/>
                <a:ea typeface="微软雅黑"/>
                <a:cs typeface="+mn-ea"/>
                <a:sym typeface="+mn-lt"/>
              </a:rPr>
              <a:t>集群</a:t>
            </a: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a:t>
            </a:r>
          </a:p>
        </p:txBody>
      </p:sp>
      <p:sp>
        <p:nvSpPr>
          <p:cNvPr id="8" name="文本框 7">
            <a:extLst>
              <a:ext uri="{FF2B5EF4-FFF2-40B4-BE49-F238E27FC236}">
                <a16:creationId xmlns:a16="http://schemas.microsoft.com/office/drawing/2014/main" id="{2528E12E-2EEF-F68F-DEB3-39B1FE6BDD14}"/>
              </a:ext>
            </a:extLst>
          </p:cNvPr>
          <p:cNvSpPr txBox="1"/>
          <p:nvPr/>
        </p:nvSpPr>
        <p:spPr>
          <a:xfrm>
            <a:off x="0" y="4676802"/>
            <a:ext cx="9144000" cy="475708"/>
          </a:xfrm>
          <a:prstGeom prst="rect">
            <a:avLst/>
          </a:prstGeom>
          <a:solidFill>
            <a:srgbClr val="1B4367"/>
          </a:solidFill>
        </p:spPr>
        <p:txBody>
          <a:bodyPr wrap="square" rtlCol="0">
            <a:spAutoFit/>
          </a:bodyPr>
          <a:lstStyle/>
          <a:p>
            <a:pPr marL="0" marR="0" lvl="0" indent="0" algn="just" defTabSz="685800" rtl="0" eaLnBrk="1" fontAlgn="auto" latinLnBrk="0" hangingPunct="1">
              <a:lnSpc>
                <a:spcPct val="125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[4] Reynolds C W. Flocks, Herds, and Schools: A Distributed Behavioral Model[J]. 1987: 10.</a:t>
            </a:r>
          </a:p>
          <a:p>
            <a:pPr marL="0" marR="0" lvl="0" indent="0" algn="just" defTabSz="685800" rtl="0" eaLnBrk="1" fontAlgn="auto" latinLnBrk="0" hangingPunct="1">
              <a:lnSpc>
                <a:spcPct val="125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Vicsek</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T, </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Czirók</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A, Ben-Jacob E, </a:t>
            </a:r>
            <a:r>
              <a:rPr kumimoji="0" lang="zh-CN" altLang="en-US"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等</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Novel Type of Phase Transition in a System of Self-Driven Particles[J]. Physical Review Letters, 1995, 75(6): 1226–1229.</a:t>
            </a:r>
          </a:p>
        </p:txBody>
      </p:sp>
    </p:spTree>
    <p:extLst>
      <p:ext uri="{BB962C8B-B14F-4D97-AF65-F5344CB8AC3E}">
        <p14:creationId xmlns:p14="http://schemas.microsoft.com/office/powerpoint/2010/main" val="4067345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文本框 11"/>
          <p:cNvSpPr txBox="1"/>
          <p:nvPr/>
        </p:nvSpPr>
        <p:spPr>
          <a:xfrm>
            <a:off x="1054697" y="966069"/>
            <a:ext cx="7371605" cy="222708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0" marR="0" lvl="0" indent="288290" algn="l" defTabSz="685800" rtl="0" eaLnBrk="1" fontAlgn="auto" latinLnBrk="0" hangingPunct="1">
              <a:lnSpc>
                <a:spcPct val="2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2007</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Li Wei</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等人将恒速</a:t>
            </a:r>
            <a:r>
              <a:rPr kumimoji="0" lang="en-US" altLang="zh-CN" sz="12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Vicsek</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模型修改为</a:t>
            </a: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变速</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模型，研究表明，修改后的模型比原始</a:t>
            </a:r>
            <a:r>
              <a:rPr kumimoji="0" lang="en-US" altLang="zh-CN" sz="12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Vicsek</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模型更容易实现方向同步</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lang="en-US" altLang="zh-CN" sz="1200" kern="0" baseline="30000" dirty="0">
                <a:solidFill>
                  <a:srgbClr val="000000"/>
                </a:solidFill>
                <a:effectLst/>
                <a:latin typeface="Times New Roman" panose="02020603050405020304" pitchFamily="18" charset="0"/>
                <a:ea typeface="宋体" panose="02010600030101010101" pitchFamily="2" charset="-122"/>
                <a:cs typeface="Calibri" panose="020F0502020204030204" pitchFamily="34" charset="0"/>
              </a:rPr>
              <a:t>6</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2009</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年田宝美将</a:t>
            </a: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视角</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添加到</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VM</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中，并研究视角对集群运动的影响</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lang="en-US" altLang="zh-CN" sz="1200" kern="0" baseline="30000" dirty="0">
                <a:solidFill>
                  <a:srgbClr val="000000"/>
                </a:solidFill>
                <a:effectLst/>
                <a:latin typeface="Times New Roman" panose="02020603050405020304" pitchFamily="18" charset="0"/>
                <a:ea typeface="宋体" panose="02010600030101010101" pitchFamily="2" charset="-122"/>
                <a:cs typeface="Calibri" panose="020F0502020204030204" pitchFamily="34" charset="0"/>
              </a:rPr>
              <a:t>7</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2014</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12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Romensky</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等人认为智能体可能</a:t>
            </a: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更喜欢与方向相似的邻居同步</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，并将研究重点放在</a:t>
            </a: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速度限制</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对</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VM</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相变的影响上</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lang="en-US" altLang="zh-CN" sz="1200" kern="0" baseline="30000" dirty="0">
                <a:solidFill>
                  <a:srgbClr val="000000"/>
                </a:solidFill>
                <a:effectLst/>
                <a:latin typeface="Times New Roman" panose="02020603050405020304" pitchFamily="18" charset="0"/>
                <a:ea typeface="宋体" panose="02010600030101010101" pitchFamily="2" charset="-122"/>
                <a:cs typeface="Calibri" panose="020F0502020204030204" pitchFamily="34" charset="0"/>
              </a:rPr>
              <a:t>8</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2019</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12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Piwowarczyk</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等人研究</a:t>
            </a: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感官延迟</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对集群的影响，发现短暂延迟可以增强</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VM</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中聚类和集群的出现</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lang="en-US" altLang="zh-CN" sz="1200" kern="0" baseline="30000" dirty="0">
                <a:solidFill>
                  <a:srgbClr val="000000"/>
                </a:solidFill>
                <a:effectLst/>
                <a:latin typeface="Times New Roman" panose="02020603050405020304" pitchFamily="18" charset="0"/>
                <a:ea typeface="宋体" panose="02010600030101010101" pitchFamily="2" charset="-122"/>
                <a:cs typeface="Calibri" panose="020F0502020204030204" pitchFamily="34" charset="0"/>
              </a:rPr>
              <a:t>9</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385E31D6-53E1-478C-4EF2-A11B49B35E56}"/>
              </a:ext>
            </a:extLst>
          </p:cNvPr>
          <p:cNvGraphicFramePr>
            <a:graphicFrameLocks noChangeAspect="1"/>
          </p:cNvGraphicFramePr>
          <p:nvPr/>
        </p:nvGraphicFramePr>
        <p:xfrm>
          <a:off x="5187950" y="2892425"/>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Equation.DSMT4">
                  <p:embed/>
                </p:oleObj>
              </mc:Choice>
              <mc:Fallback>
                <p:oleObj name="Equation" r:id="rId3" imgW="114120" imgH="177480" progId="Equation.DSMT4">
                  <p:embed/>
                  <p:pic>
                    <p:nvPicPr>
                      <p:cNvPr id="5" name="对象 4">
                        <a:extLst>
                          <a:ext uri="{FF2B5EF4-FFF2-40B4-BE49-F238E27FC236}">
                            <a16:creationId xmlns:a16="http://schemas.microsoft.com/office/drawing/2014/main" id="{385E31D6-53E1-478C-4EF2-A11B49B35E56}"/>
                          </a:ext>
                        </a:extLst>
                      </p:cNvPr>
                      <p:cNvPicPr/>
                      <p:nvPr/>
                    </p:nvPicPr>
                    <p:blipFill>
                      <a:blip r:embed="rId4"/>
                      <a:stretch>
                        <a:fillRect/>
                      </a:stretch>
                    </p:blipFill>
                    <p:spPr>
                      <a:xfrm>
                        <a:off x="5187950" y="2892425"/>
                        <a:ext cx="114300" cy="177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6FE0B15-8B16-DC6C-1C36-9760D5C69F54}"/>
              </a:ext>
            </a:extLst>
          </p:cNvPr>
          <p:cNvGraphicFramePr>
            <a:graphicFrameLocks noChangeAspect="1"/>
          </p:cNvGraphicFramePr>
          <p:nvPr/>
        </p:nvGraphicFramePr>
        <p:xfrm>
          <a:off x="4787900" y="2882900"/>
          <a:ext cx="914400" cy="198438"/>
        </p:xfrm>
        <a:graphic>
          <a:graphicData uri="http://schemas.openxmlformats.org/presentationml/2006/ole">
            <mc:AlternateContent xmlns:mc="http://schemas.openxmlformats.org/markup-compatibility/2006">
              <mc:Choice xmlns:v="urn:schemas-microsoft-com:vml" Requires="v">
                <p:oleObj name="Equation" r:id="rId5" imgW="914400" imgH="198720" progId="Equation.DSMT4">
                  <p:embed/>
                </p:oleObj>
              </mc:Choice>
              <mc:Fallback>
                <p:oleObj name="Equation" r:id="rId5" imgW="914400" imgH="198720" progId="Equation.DSMT4">
                  <p:embed/>
                  <p:pic>
                    <p:nvPicPr>
                      <p:cNvPr id="6" name="对象 5">
                        <a:extLst>
                          <a:ext uri="{FF2B5EF4-FFF2-40B4-BE49-F238E27FC236}">
                            <a16:creationId xmlns:a16="http://schemas.microsoft.com/office/drawing/2014/main" id="{26FE0B15-8B16-DC6C-1C36-9760D5C69F54}"/>
                          </a:ext>
                        </a:extLst>
                      </p:cNvPr>
                      <p:cNvPicPr/>
                      <p:nvPr/>
                    </p:nvPicPr>
                    <p:blipFill>
                      <a:blip r:embed="rId4"/>
                      <a:stretch>
                        <a:fillRect/>
                      </a:stretch>
                    </p:blipFill>
                    <p:spPr>
                      <a:xfrm>
                        <a:off x="4787900" y="2882900"/>
                        <a:ext cx="914400" cy="19843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1DE52421-5713-E15C-05E7-5A7B0CC297ED}"/>
              </a:ext>
            </a:extLst>
          </p:cNvPr>
          <p:cNvGraphicFramePr>
            <a:graphicFrameLocks noChangeAspect="1"/>
          </p:cNvGraphicFramePr>
          <p:nvPr/>
        </p:nvGraphicFramePr>
        <p:xfrm>
          <a:off x="4787900" y="2882900"/>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9" name="对象 8">
                        <a:extLst>
                          <a:ext uri="{FF2B5EF4-FFF2-40B4-BE49-F238E27FC236}">
                            <a16:creationId xmlns:a16="http://schemas.microsoft.com/office/drawing/2014/main" id="{1DE52421-5713-E15C-05E7-5A7B0CC297ED}"/>
                          </a:ext>
                        </a:extLst>
                      </p:cNvPr>
                      <p:cNvPicPr/>
                      <p:nvPr/>
                    </p:nvPicPr>
                    <p:blipFill>
                      <a:blip r:embed="rId7"/>
                      <a:stretch>
                        <a:fillRect/>
                      </a:stretch>
                    </p:blipFill>
                    <p:spPr>
                      <a:xfrm>
                        <a:off x="4787900" y="2882900"/>
                        <a:ext cx="914400" cy="198438"/>
                      </a:xfrm>
                      <a:prstGeom prst="rect">
                        <a:avLst/>
                      </a:prstGeom>
                    </p:spPr>
                  </p:pic>
                </p:oleObj>
              </mc:Fallback>
            </mc:AlternateContent>
          </a:graphicData>
        </a:graphic>
      </p:graphicFrame>
      <p:sp>
        <p:nvSpPr>
          <p:cNvPr id="3" name="TextBox 1210">
            <a:extLst>
              <a:ext uri="{FF2B5EF4-FFF2-40B4-BE49-F238E27FC236}">
                <a16:creationId xmlns:a16="http://schemas.microsoft.com/office/drawing/2014/main" id="{2070B8E6-9030-3877-6879-676B811570EB}"/>
              </a:ext>
            </a:extLst>
          </p:cNvPr>
          <p:cNvSpPr/>
          <p:nvPr/>
        </p:nvSpPr>
        <p:spPr>
          <a:xfrm>
            <a:off x="159085" y="182005"/>
            <a:ext cx="1395254"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国内外</a:t>
            </a:r>
            <a:r>
              <a:rPr lang="zh-CN" altLang="en-US" b="1" dirty="0">
                <a:solidFill>
                  <a:srgbClr val="1B4367"/>
                </a:solidFill>
                <a:latin typeface="微软雅黑"/>
                <a:ea typeface="微软雅黑"/>
                <a:cs typeface="+mn-ea"/>
                <a:sym typeface="+mn-lt"/>
              </a:rPr>
              <a:t>研究动态</a:t>
            </a:r>
            <a:endPar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endParaRPr>
          </a:p>
        </p:txBody>
      </p:sp>
      <p:sp>
        <p:nvSpPr>
          <p:cNvPr id="7" name="TextBox 1210">
            <a:extLst>
              <a:ext uri="{FF2B5EF4-FFF2-40B4-BE49-F238E27FC236}">
                <a16:creationId xmlns:a16="http://schemas.microsoft.com/office/drawing/2014/main" id="{71FCAADF-34B1-40C3-20F8-D059C6D77E94}"/>
              </a:ext>
            </a:extLst>
          </p:cNvPr>
          <p:cNvSpPr/>
          <p:nvPr/>
        </p:nvSpPr>
        <p:spPr>
          <a:xfrm>
            <a:off x="230900" y="466698"/>
            <a:ext cx="625812"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200" b="1" dirty="0">
                <a:solidFill>
                  <a:srgbClr val="1B4367"/>
                </a:solidFill>
                <a:latin typeface="微软雅黑"/>
                <a:ea typeface="微软雅黑"/>
                <a:cs typeface="+mn-ea"/>
                <a:sym typeface="+mn-lt"/>
              </a:rPr>
              <a:t>集群</a:t>
            </a: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a:t>
            </a:r>
          </a:p>
        </p:txBody>
      </p:sp>
      <p:sp>
        <p:nvSpPr>
          <p:cNvPr id="8" name="文本框 7">
            <a:extLst>
              <a:ext uri="{FF2B5EF4-FFF2-40B4-BE49-F238E27FC236}">
                <a16:creationId xmlns:a16="http://schemas.microsoft.com/office/drawing/2014/main" id="{2528E12E-2EEF-F68F-DEB3-39B1FE6BDD14}"/>
              </a:ext>
            </a:extLst>
          </p:cNvPr>
          <p:cNvSpPr txBox="1"/>
          <p:nvPr/>
        </p:nvSpPr>
        <p:spPr>
          <a:xfrm>
            <a:off x="0" y="4061857"/>
            <a:ext cx="9144000" cy="1081643"/>
          </a:xfrm>
          <a:prstGeom prst="rect">
            <a:avLst/>
          </a:prstGeom>
          <a:solidFill>
            <a:srgbClr val="1B4367"/>
          </a:solidFill>
        </p:spPr>
        <p:txBody>
          <a:bodyPr wrap="square" rtlCol="0">
            <a:spAutoFit/>
          </a:bodyPr>
          <a:lstStyle/>
          <a:p>
            <a:pPr marL="0" marR="0" lvl="0" indent="0" algn="just" defTabSz="685800" rtl="0" eaLnBrk="1" fontAlgn="auto" latinLnBrk="0" hangingPunct="1">
              <a:lnSpc>
                <a:spcPct val="125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[6]Li W, Wang X. Adaptive velocity strategy for swarm aggregation[J]. Physical Review E, 2007, 75(2): 021917.</a:t>
            </a:r>
          </a:p>
          <a:p>
            <a:pPr marL="0" marR="0" lvl="0" indent="0" algn="just" defTabSz="685800" rtl="0" eaLnBrk="1" fontAlgn="auto" latinLnBrk="0" hangingPunct="1">
              <a:lnSpc>
                <a:spcPct val="125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[7]Tian B-M, Yang H-X, Li W, </a:t>
            </a:r>
            <a:r>
              <a:rPr kumimoji="0" lang="zh-CN" altLang="en-US"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等</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Optimal view angle in collective dynamics of self-propelled agents[J]. Physical Review E, 2009, 79(5): 052102.</a:t>
            </a:r>
          </a:p>
          <a:p>
            <a:pPr marL="0" marR="0" lvl="0" indent="0" algn="just" defTabSz="685800" rtl="0" eaLnBrk="1" fontAlgn="auto" latinLnBrk="0" hangingPunct="1">
              <a:lnSpc>
                <a:spcPct val="125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lang="en-US" altLang="zh-CN" sz="105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8</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Romensky</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M, </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Lobaskin</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V, </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Ihle</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T. </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Tricritical</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points in a </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Vicsek</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model of self-propelled particles with bounded confidence[J]. Physical Review E, 2014, 90(6): 063315.</a:t>
            </a:r>
          </a:p>
          <a:p>
            <a:pPr marL="0" marR="0" lvl="0" indent="0" algn="just" defTabSz="685800" rtl="0" eaLnBrk="1" fontAlgn="auto" latinLnBrk="0" hangingPunct="1">
              <a:lnSpc>
                <a:spcPct val="125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lang="en-US" altLang="zh-CN" sz="105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9</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Piwowarczyk</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R, Selin M, </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Ihle</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T, </a:t>
            </a:r>
            <a:r>
              <a:rPr kumimoji="0" lang="zh-CN" altLang="en-US"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等</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Influence of sensorial delay on clustering and swarming[J]. Physical Review E, 2019, 100(1): 012607.</a:t>
            </a:r>
          </a:p>
        </p:txBody>
      </p:sp>
    </p:spTree>
    <p:extLst>
      <p:ext uri="{BB962C8B-B14F-4D97-AF65-F5344CB8AC3E}">
        <p14:creationId xmlns:p14="http://schemas.microsoft.com/office/powerpoint/2010/main" val="659518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2483768" y="2161116"/>
            <a:ext cx="4308192" cy="592470"/>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3400" b="1" dirty="0">
                <a:solidFill>
                  <a:srgbClr val="1B4367"/>
                </a:solidFill>
                <a:latin typeface="宋体" panose="02010600030101010101" pitchFamily="2" charset="-122"/>
                <a:ea typeface="宋体" panose="02010600030101010101" pitchFamily="2" charset="-122"/>
                <a:cs typeface="+mn-ea"/>
                <a:sym typeface="+mn-lt"/>
              </a:rPr>
              <a:t>研究方法及内容</a:t>
            </a:r>
            <a:endParaRPr kumimoji="0" lang="zh-CN" altLang="en-US" sz="3400" b="1" i="0" u="none" strike="noStrike" kern="1200" cap="none" spc="0"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endParaRPr>
          </a:p>
        </p:txBody>
      </p:sp>
      <p:grpSp>
        <p:nvGrpSpPr>
          <p:cNvPr id="5" name="组合 4">
            <a:extLst>
              <a:ext uri="{FF2B5EF4-FFF2-40B4-BE49-F238E27FC236}">
                <a16:creationId xmlns:a16="http://schemas.microsoft.com/office/drawing/2014/main" id="{CAA90246-ED2F-AEDF-5064-D745EE14491F}"/>
              </a:ext>
            </a:extLst>
          </p:cNvPr>
          <p:cNvGrpSpPr/>
          <p:nvPr/>
        </p:nvGrpSpPr>
        <p:grpSpPr>
          <a:xfrm>
            <a:off x="2493928" y="2280886"/>
            <a:ext cx="478533" cy="393570"/>
            <a:chOff x="5640108" y="966369"/>
            <a:chExt cx="476097" cy="391567"/>
          </a:xfrm>
        </p:grpSpPr>
        <p:sp>
          <p:nvSpPr>
            <p:cNvPr id="6" name="椭圆 5">
              <a:extLst>
                <a:ext uri="{FF2B5EF4-FFF2-40B4-BE49-F238E27FC236}">
                  <a16:creationId xmlns:a16="http://schemas.microsoft.com/office/drawing/2014/main" id="{B3CC2F41-BD2D-64AF-CFCA-CF88BB170C69}"/>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7" name="文本框 17">
              <a:extLst>
                <a:ext uri="{FF2B5EF4-FFF2-40B4-BE49-F238E27FC236}">
                  <a16:creationId xmlns:a16="http://schemas.microsoft.com/office/drawing/2014/main" id="{3F80A4B3-3301-71EE-8F8A-A5981944E270}"/>
                </a:ext>
              </a:extLst>
            </p:cNvPr>
            <p:cNvSpPr txBox="1"/>
            <p:nvPr/>
          </p:nvSpPr>
          <p:spPr>
            <a:xfrm>
              <a:off x="5640108" y="975817"/>
              <a:ext cx="476097" cy="36745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03</a:t>
              </a:r>
            </a:p>
          </p:txBody>
        </p:sp>
      </p:grpSp>
    </p:spTree>
    <p:extLst>
      <p:ext uri="{BB962C8B-B14F-4D97-AF65-F5344CB8AC3E}">
        <p14:creationId xmlns:p14="http://schemas.microsoft.com/office/powerpoint/2010/main" val="3961092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1906915" y="1453119"/>
            <a:ext cx="4862675"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endParaRPr lang="zh-CN" altLang="en-US" sz="1400" b="1" dirty="0">
              <a:solidFill>
                <a:srgbClr val="1B4367"/>
              </a:solidFill>
              <a:latin typeface="+mn-lt"/>
              <a:ea typeface="+mn-ea"/>
              <a:cs typeface="+mn-ea"/>
              <a:sym typeface="+mn-lt"/>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3C13FB5-9E00-BE35-4B74-2E77E5F2D2E4}"/>
                  </a:ext>
                </a:extLst>
              </p:cNvPr>
              <p:cNvSpPr txBox="1"/>
              <p:nvPr/>
            </p:nvSpPr>
            <p:spPr>
              <a:xfrm>
                <a:off x="1527741" y="813929"/>
                <a:ext cx="5768162" cy="3038268"/>
              </a:xfrm>
              <a:prstGeom prst="rect">
                <a:avLst/>
              </a:prstGeom>
              <a:noFill/>
            </p:spPr>
            <p:txBody>
              <a:bodyPr wrap="square">
                <a:spAutoFit/>
              </a:bodyPr>
              <a:lstStyle/>
              <a:p>
                <a:pPr indent="288000">
                  <a:lnSpc>
                    <a:spcPct val="200000"/>
                  </a:lnSpc>
                </a:pP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a:t>
                </a:r>
                <a14:m>
                  <m:oMath xmlns:m="http://schemas.openxmlformats.org/officeDocument/2006/math">
                    <m:r>
                      <a:rPr lang="en-US" altLang="zh-CN" sz="12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L</a:t>
                </a: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个移动振子随机排列在其中，具有周期性边界条件</a:t>
                </a:r>
                <a:r>
                  <a:rPr lang="en-US" altLang="zh-CN" sz="1200" kern="0" baseline="30000" dirty="0">
                    <a:solidFill>
                      <a:srgbClr val="000000"/>
                    </a:solidFill>
                    <a:latin typeface="Calibri" panose="020F0502020204030204" pitchFamily="34" charset="0"/>
                    <a:ea typeface="宋体" panose="02010600030101010101" pitchFamily="2" charset="-122"/>
                  </a:rPr>
                  <a:t>[</a:t>
                </a:r>
                <a:r>
                  <a:rPr lang="en-US" altLang="zh-CN" sz="1200" kern="0" baseline="30000" dirty="0">
                    <a:solidFill>
                      <a:srgbClr val="000000"/>
                    </a:solidFill>
                    <a:latin typeface="Times New Roman" panose="02020603050405020304" pitchFamily="18" charset="0"/>
                    <a:ea typeface="宋体" panose="02010600030101010101" pitchFamily="2" charset="-122"/>
                    <a:cs typeface="Calibri" panose="020F0502020204030204" pitchFamily="34" charset="0"/>
                  </a:rPr>
                  <a:t>10</a:t>
                </a:r>
                <a:r>
                  <a:rPr lang="en-US" altLang="zh-CN" sz="1200" kern="0" baseline="30000" dirty="0">
                    <a:solidFill>
                      <a:srgbClr val="000000"/>
                    </a:solidFill>
                    <a:latin typeface="Calibri" panose="020F0502020204030204" pitchFamily="34" charset="0"/>
                    <a:ea typeface="宋体" panose="02010600030101010101" pitchFamily="2" charset="-122"/>
                  </a:rPr>
                  <a:t>] </a:t>
                </a: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000">
                  <a:lnSpc>
                    <a:spcPct val="200000"/>
                  </a:lnSpc>
                </a:pP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000">
                  <a:lnSpc>
                    <a:spcPct val="200000"/>
                  </a:lnSpc>
                </a:pP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000">
                  <a:lnSpc>
                    <a:spcPct val="200000"/>
                  </a:lnSpc>
                </a:pP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000">
                  <a:lnSpc>
                    <a:spcPct val="200000"/>
                  </a:lnSpc>
                </a:pP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：振子移动速度</a:t>
                </a:r>
                <a:endParaRPr lang="en-US" altLang="zh-CN" sz="1200" i="1" dirty="0">
                  <a:latin typeface="Cambria Math" panose="02040503050406030204" pitchFamily="18" charset="0"/>
                  <a:cs typeface="+mn-ea"/>
                </a:endParaRPr>
              </a:p>
              <a:p>
                <a:pPr indent="288000">
                  <a:lnSpc>
                    <a:spcPct val="200000"/>
                  </a:lnSpc>
                </a:pPr>
                <a14:m>
                  <m:oMath xmlns:m="http://schemas.openxmlformats.org/officeDocument/2006/math">
                    <m:d>
                      <m:dPr>
                        <m:ctrlPr>
                          <a:rPr lang="en-US" altLang="zh-CN" sz="1200" i="1" dirty="0">
                            <a:latin typeface="Cambria Math" panose="02040503050406030204" pitchFamily="18" charset="0"/>
                            <a:cs typeface="+mn-ea"/>
                          </a:rPr>
                        </m:ctrlPr>
                      </m:dPr>
                      <m:e>
                        <m:sSub>
                          <m:sSubPr>
                            <m:ctrlPr>
                              <a:rPr lang="en-US" altLang="zh-CN" sz="1200" i="1" dirty="0">
                                <a:latin typeface="Cambria Math" panose="02040503050406030204" pitchFamily="18" charset="0"/>
                                <a:cs typeface="+mn-ea"/>
                              </a:rPr>
                            </m:ctrlPr>
                          </m:sSubPr>
                          <m:e>
                            <m:r>
                              <a:rPr lang="en-US" altLang="zh-CN" sz="1200" i="1" dirty="0">
                                <a:latin typeface="Cambria Math" panose="02040503050406030204" pitchFamily="18" charset="0"/>
                                <a:cs typeface="+mn-ea"/>
                              </a:rPr>
                              <m:t>𝑥</m:t>
                            </m:r>
                          </m:e>
                          <m:sub>
                            <m:r>
                              <a:rPr lang="en-US" altLang="zh-CN" sz="1200" i="1" dirty="0">
                                <a:latin typeface="Cambria Math" panose="02040503050406030204" pitchFamily="18" charset="0"/>
                                <a:cs typeface="+mn-ea"/>
                              </a:rPr>
                              <m:t>𝑖</m:t>
                            </m:r>
                          </m:sub>
                        </m:sSub>
                        <m:d>
                          <m:dPr>
                            <m:ctrlPr>
                              <a:rPr lang="en-US" altLang="zh-CN" sz="1200" i="1" dirty="0">
                                <a:latin typeface="Cambria Math" panose="02040503050406030204" pitchFamily="18" charset="0"/>
                                <a:cs typeface="+mn-ea"/>
                              </a:rPr>
                            </m:ctrlPr>
                          </m:dPr>
                          <m:e>
                            <m:sSub>
                              <m:sSubPr>
                                <m:ctrlPr>
                                  <a:rPr lang="en-US" altLang="zh-CN" sz="1200" i="1" dirty="0">
                                    <a:latin typeface="Cambria Math" panose="02040503050406030204" pitchFamily="18" charset="0"/>
                                    <a:cs typeface="+mn-ea"/>
                                  </a:rPr>
                                </m:ctrlPr>
                              </m:sSubPr>
                              <m:e>
                                <m:r>
                                  <a:rPr lang="en-US" altLang="zh-CN" sz="1200" i="1" dirty="0">
                                    <a:latin typeface="Cambria Math" panose="02040503050406030204" pitchFamily="18" charset="0"/>
                                    <a:cs typeface="+mn-ea"/>
                                  </a:rPr>
                                  <m:t>𝑡</m:t>
                                </m:r>
                              </m:e>
                              <m:sub>
                                <m:r>
                                  <a:rPr lang="en-US" altLang="zh-CN" sz="1200" i="1" dirty="0">
                                    <a:latin typeface="Cambria Math" panose="02040503050406030204" pitchFamily="18" charset="0"/>
                                    <a:cs typeface="+mn-ea"/>
                                  </a:rPr>
                                  <m:t>𝑘</m:t>
                                </m:r>
                              </m:sub>
                            </m:sSub>
                          </m:e>
                        </m:d>
                        <m:r>
                          <a:rPr lang="en-US" altLang="zh-CN" sz="1200" dirty="0">
                            <a:latin typeface="Cambria Math" panose="02040503050406030204" pitchFamily="18" charset="0"/>
                            <a:cs typeface="+mn-ea"/>
                          </a:rPr>
                          <m:t>,</m:t>
                        </m:r>
                        <m:sSub>
                          <m:sSubPr>
                            <m:ctrlPr>
                              <a:rPr lang="en-US" altLang="zh-CN" sz="1200" i="1" dirty="0">
                                <a:latin typeface="Cambria Math" panose="02040503050406030204" pitchFamily="18" charset="0"/>
                                <a:cs typeface="+mn-ea"/>
                              </a:rPr>
                            </m:ctrlPr>
                          </m:sSubPr>
                          <m:e>
                            <m:r>
                              <a:rPr lang="en-US" altLang="zh-CN" sz="1200" i="1" dirty="0">
                                <a:latin typeface="Cambria Math" panose="02040503050406030204" pitchFamily="18" charset="0"/>
                                <a:cs typeface="+mn-ea"/>
                              </a:rPr>
                              <m:t>𝑦</m:t>
                            </m:r>
                          </m:e>
                          <m:sub>
                            <m:r>
                              <a:rPr lang="en-US" altLang="zh-CN" sz="1200" i="1" dirty="0">
                                <a:latin typeface="Cambria Math" panose="02040503050406030204" pitchFamily="18" charset="0"/>
                                <a:cs typeface="+mn-ea"/>
                              </a:rPr>
                              <m:t>𝑖</m:t>
                            </m:r>
                          </m:sub>
                        </m:sSub>
                        <m:d>
                          <m:dPr>
                            <m:ctrlPr>
                              <a:rPr lang="en-US" altLang="zh-CN" sz="1200" i="1" dirty="0">
                                <a:latin typeface="Cambria Math" panose="02040503050406030204" pitchFamily="18" charset="0"/>
                                <a:cs typeface="+mn-ea"/>
                              </a:rPr>
                            </m:ctrlPr>
                          </m:dPr>
                          <m:e>
                            <m:sSub>
                              <m:sSubPr>
                                <m:ctrlPr>
                                  <a:rPr lang="en-US" altLang="zh-CN" sz="1200" i="1" dirty="0">
                                    <a:latin typeface="Cambria Math" panose="02040503050406030204" pitchFamily="18" charset="0"/>
                                    <a:cs typeface="+mn-ea"/>
                                  </a:rPr>
                                </m:ctrlPr>
                              </m:sSubPr>
                              <m:e>
                                <m:r>
                                  <a:rPr lang="en-US" altLang="zh-CN" sz="1200" i="1" dirty="0">
                                    <a:latin typeface="Cambria Math" panose="02040503050406030204" pitchFamily="18" charset="0"/>
                                    <a:cs typeface="+mn-ea"/>
                                  </a:rPr>
                                  <m:t>𝑡</m:t>
                                </m:r>
                              </m:e>
                              <m:sub>
                                <m:r>
                                  <a:rPr lang="en-US" altLang="zh-CN" sz="1200" i="1" dirty="0">
                                    <a:latin typeface="Cambria Math" panose="02040503050406030204" pitchFamily="18" charset="0"/>
                                    <a:cs typeface="+mn-ea"/>
                                  </a:rPr>
                                  <m:t>𝑘</m:t>
                                </m:r>
                              </m:sub>
                            </m:sSub>
                          </m:e>
                        </m:d>
                      </m:e>
                    </m:d>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第</a:t>
                </a:r>
                <a14:m>
                  <m:oMath xmlns:m="http://schemas.openxmlformats.org/officeDocument/2006/math">
                    <m:r>
                      <a:rPr lang="en-US" altLang="zh-CN" sz="1200" i="1" dirty="0" smtClean="0">
                        <a:solidFill>
                          <a:schemeClr val="tx1"/>
                        </a:solidFill>
                        <a:latin typeface="Cambria Math" panose="02040503050406030204" pitchFamily="18" charset="0"/>
                        <a:cs typeface="+mn-ea"/>
                      </a:rPr>
                      <m:t>ⅈ</m:t>
                    </m:r>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个振子在时间</a:t>
                </a:r>
                <a14:m>
                  <m:oMath xmlns:m="http://schemas.openxmlformats.org/officeDocument/2006/math">
                    <m:r>
                      <a:rPr lang="en-US" altLang="zh-CN" sz="1200" i="1" dirty="0">
                        <a:solidFill>
                          <a:schemeClr val="tx1"/>
                        </a:solidFill>
                        <a:latin typeface="Cambria Math" panose="02040503050406030204" pitchFamily="18" charset="0"/>
                        <a:cs typeface="+mn-ea"/>
                      </a:rPr>
                      <m:t>𝑡</m:t>
                    </m:r>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处</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坐标</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pPr indent="288000">
                  <a:lnSpc>
                    <a:spcPct val="200000"/>
                  </a:lnSpc>
                </a:pPr>
                <a14:m>
                  <m:oMath xmlns:m="http://schemas.openxmlformats.org/officeDocument/2006/math">
                    <m:sSub>
                      <m:sSubPr>
                        <m:ctrlPr>
                          <a:rPr lang="en-US" altLang="zh-CN" sz="1200" i="1" dirty="0" smtClean="0">
                            <a:solidFill>
                              <a:schemeClr val="tx1"/>
                            </a:solidFill>
                            <a:latin typeface="Cambria Math" panose="02040503050406030204" pitchFamily="18" charset="0"/>
                            <a:cs typeface="+mn-ea"/>
                          </a:rPr>
                        </m:ctrlPr>
                      </m:sSubPr>
                      <m:e>
                        <m:r>
                          <a:rPr lang="en-US" altLang="zh-CN" sz="1200" i="1" dirty="0" err="1">
                            <a:solidFill>
                              <a:schemeClr val="tx1"/>
                            </a:solidFill>
                            <a:latin typeface="Cambria Math" panose="02040503050406030204" pitchFamily="18" charset="0"/>
                            <a:cs typeface="+mn-ea"/>
                          </a:rPr>
                          <m:t>𝜃</m:t>
                        </m:r>
                      </m:e>
                      <m:sub>
                        <m:r>
                          <a:rPr lang="en-US" altLang="zh-CN" sz="1200" i="1" dirty="0" err="1">
                            <a:solidFill>
                              <a:schemeClr val="tx1"/>
                            </a:solidFill>
                            <a:latin typeface="Cambria Math" panose="02040503050406030204" pitchFamily="18" charset="0"/>
                            <a:cs typeface="+mn-ea"/>
                          </a:rPr>
                          <m:t>𝑖</m:t>
                        </m:r>
                      </m:sub>
                    </m:sSub>
                    <m:d>
                      <m:dPr>
                        <m:ctrlPr>
                          <a:rPr lang="en-US" altLang="zh-CN" sz="1200" i="1" dirty="0" err="1">
                            <a:solidFill>
                              <a:schemeClr val="tx1"/>
                            </a:solidFill>
                            <a:latin typeface="Cambria Math" panose="02040503050406030204" pitchFamily="18" charset="0"/>
                            <a:cs typeface="+mn-ea"/>
                          </a:rPr>
                        </m:ctrlPr>
                      </m:dPr>
                      <m:e>
                        <m:r>
                          <a:rPr lang="en-US" altLang="zh-CN" sz="1200" i="1" dirty="0" err="1">
                            <a:solidFill>
                              <a:schemeClr val="tx1"/>
                            </a:solidFill>
                            <a:latin typeface="Cambria Math" panose="02040503050406030204" pitchFamily="18" charset="0"/>
                            <a:cs typeface="+mn-ea"/>
                          </a:rPr>
                          <m:t>𝑡</m:t>
                        </m:r>
                      </m:e>
                    </m:d>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：第</a:t>
                </a:r>
                <a14:m>
                  <m:oMath xmlns:m="http://schemas.openxmlformats.org/officeDocument/2006/math">
                    <m:r>
                      <a:rPr lang="en-US" altLang="zh-CN" sz="1200" i="1" dirty="0">
                        <a:solidFill>
                          <a:schemeClr val="tx1"/>
                        </a:solidFill>
                        <a:latin typeface="Cambria Math" panose="02040503050406030204" pitchFamily="18" charset="0"/>
                        <a:cs typeface="+mn-ea"/>
                      </a:rPr>
                      <m:t>ⅈ</m:t>
                    </m:r>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个振子在时间</a:t>
                </a:r>
                <a14:m>
                  <m:oMath xmlns:m="http://schemas.openxmlformats.org/officeDocument/2006/math">
                    <m:r>
                      <a:rPr lang="en-US" altLang="zh-CN" sz="1200" i="1" dirty="0">
                        <a:solidFill>
                          <a:schemeClr val="tx1"/>
                        </a:solidFill>
                        <a:latin typeface="Cambria Math" panose="02040503050406030204" pitchFamily="18" charset="0"/>
                        <a:cs typeface="+mn-ea"/>
                      </a:rPr>
                      <m:t>𝑡</m:t>
                    </m:r>
                  </m:oMath>
                </a14:m>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处</a:t>
                </a: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运动的方向</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角度</a:t>
                </a: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000">
                  <a:lnSpc>
                    <a:spcPct val="200000"/>
                  </a:lnSpc>
                </a:pPr>
                <a14:m>
                  <m:oMath xmlns:m="http://schemas.openxmlformats.org/officeDocument/2006/math">
                    <m:r>
                      <m:rPr>
                        <m:sty m:val="p"/>
                      </m:rPr>
                      <a:rPr lang="en-US" altLang="zh-CN" sz="1200" dirty="0" smtClean="0">
                        <a:solidFill>
                          <a:schemeClr val="tx1"/>
                        </a:solidFill>
                        <a:latin typeface="Cambria Math" panose="02040503050406030204" pitchFamily="18" charset="0"/>
                        <a:cs typeface="+mn-ea"/>
                      </a:rPr>
                      <m:t>Δ</m:t>
                    </m:r>
                    <m:r>
                      <a:rPr lang="en-US" altLang="zh-CN" sz="1200" i="1" dirty="0">
                        <a:solidFill>
                          <a:schemeClr val="tx1"/>
                        </a:solidFill>
                        <a:latin typeface="Cambria Math" panose="02040503050406030204" pitchFamily="18" charset="0"/>
                        <a:cs typeface="+mn-ea"/>
                      </a:rPr>
                      <m:t>𝑡</m:t>
                    </m:r>
                    <m:r>
                      <a:rPr lang="en-US" altLang="zh-CN" sz="1200" i="0" dirty="0">
                        <a:solidFill>
                          <a:schemeClr val="tx1"/>
                        </a:solidFill>
                        <a:latin typeface="Cambria Math" panose="02040503050406030204" pitchFamily="18" charset="0"/>
                        <a:cs typeface="+mn-ea"/>
                      </a:rPr>
                      <m:t>=</m:t>
                    </m:r>
                    <m:sSub>
                      <m:sSubPr>
                        <m:ctrlPr>
                          <a:rPr lang="en-US" altLang="zh-CN" sz="1200" i="1" dirty="0">
                            <a:solidFill>
                              <a:schemeClr val="tx1"/>
                            </a:solidFill>
                            <a:latin typeface="Cambria Math" panose="02040503050406030204" pitchFamily="18" charset="0"/>
                            <a:cs typeface="+mn-ea"/>
                          </a:rPr>
                        </m:ctrlPr>
                      </m:sSubPr>
                      <m:e>
                        <m:r>
                          <a:rPr lang="en-US" altLang="zh-CN" sz="1200" i="1" dirty="0">
                            <a:solidFill>
                              <a:schemeClr val="tx1"/>
                            </a:solidFill>
                            <a:latin typeface="Cambria Math" panose="02040503050406030204" pitchFamily="18" charset="0"/>
                            <a:cs typeface="+mn-ea"/>
                          </a:rPr>
                          <m:t>𝑡</m:t>
                        </m:r>
                      </m:e>
                      <m:sub>
                        <m:r>
                          <a:rPr lang="en-US" altLang="zh-CN" sz="1200" i="1" dirty="0">
                            <a:solidFill>
                              <a:schemeClr val="tx1"/>
                            </a:solidFill>
                            <a:latin typeface="Cambria Math" panose="02040503050406030204" pitchFamily="18" charset="0"/>
                            <a:cs typeface="+mn-ea"/>
                          </a:rPr>
                          <m:t>𝑘</m:t>
                        </m:r>
                        <m:r>
                          <a:rPr lang="en-US" altLang="zh-CN" sz="1200" i="0" dirty="0">
                            <a:solidFill>
                              <a:schemeClr val="tx1"/>
                            </a:solidFill>
                            <a:latin typeface="Cambria Math" panose="02040503050406030204" pitchFamily="18" charset="0"/>
                            <a:cs typeface="+mn-ea"/>
                          </a:rPr>
                          <m:t>+1</m:t>
                        </m:r>
                      </m:sub>
                    </m:sSub>
                    <m:r>
                      <a:rPr lang="en-US" altLang="zh-CN" sz="1200" i="0" dirty="0">
                        <a:solidFill>
                          <a:schemeClr val="tx1"/>
                        </a:solidFill>
                        <a:latin typeface="Cambria Math" panose="02040503050406030204" pitchFamily="18" charset="0"/>
                        <a:cs typeface="+mn-ea"/>
                      </a:rPr>
                      <m:t>−</m:t>
                    </m:r>
                    <m:sSub>
                      <m:sSubPr>
                        <m:ctrlPr>
                          <a:rPr lang="en-US" altLang="zh-CN" sz="1200" i="1" dirty="0">
                            <a:solidFill>
                              <a:schemeClr val="tx1"/>
                            </a:solidFill>
                            <a:latin typeface="Cambria Math" panose="02040503050406030204" pitchFamily="18" charset="0"/>
                            <a:cs typeface="+mn-ea"/>
                          </a:rPr>
                        </m:ctrlPr>
                      </m:sSubPr>
                      <m:e>
                        <m:r>
                          <a:rPr lang="en-US" altLang="zh-CN" sz="1200" i="1" dirty="0">
                            <a:solidFill>
                              <a:schemeClr val="tx1"/>
                            </a:solidFill>
                            <a:latin typeface="Cambria Math" panose="02040503050406030204" pitchFamily="18" charset="0"/>
                            <a:cs typeface="+mn-ea"/>
                          </a:rPr>
                          <m:t>𝑡</m:t>
                        </m:r>
                      </m:e>
                      <m:sub>
                        <m:r>
                          <a:rPr lang="en-US" altLang="zh-CN" sz="1200" i="1" dirty="0">
                            <a:solidFill>
                              <a:schemeClr val="tx1"/>
                            </a:solidFill>
                            <a:latin typeface="Cambria Math" panose="02040503050406030204" pitchFamily="18" charset="0"/>
                            <a:cs typeface="+mn-ea"/>
                          </a:rPr>
                          <m:t>𝑘</m:t>
                        </m:r>
                      </m:sub>
                    </m:sSub>
                  </m:oMath>
                </a14:m>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mc:Choice>
        <mc:Fallback xmlns="">
          <p:sp>
            <p:nvSpPr>
              <p:cNvPr id="9" name="文本框 8">
                <a:extLst>
                  <a:ext uri="{FF2B5EF4-FFF2-40B4-BE49-F238E27FC236}">
                    <a16:creationId xmlns:a16="http://schemas.microsoft.com/office/drawing/2014/main" id="{03C13FB5-9E00-BE35-4B74-2E77E5F2D2E4}"/>
                  </a:ext>
                </a:extLst>
              </p:cNvPr>
              <p:cNvSpPr txBox="1">
                <a:spLocks noRot="1" noChangeAspect="1" noMove="1" noResize="1" noEditPoints="1" noAdjustHandles="1" noChangeArrowheads="1" noChangeShapeType="1" noTextEdit="1"/>
              </p:cNvSpPr>
              <p:nvPr/>
            </p:nvSpPr>
            <p:spPr>
              <a:xfrm>
                <a:off x="1527741" y="813929"/>
                <a:ext cx="5768162" cy="3038268"/>
              </a:xfrm>
              <a:prstGeom prst="rect">
                <a:avLst/>
              </a:prstGeom>
              <a:blipFill>
                <a:blip r:embed="rId3"/>
                <a:stretch>
                  <a:fillRect/>
                </a:stretch>
              </a:blipFill>
            </p:spPr>
            <p:txBody>
              <a:bodyPr/>
              <a:lstStyle/>
              <a:p>
                <a:r>
                  <a:rPr lang="zh-CN" altLang="en-US">
                    <a:noFill/>
                  </a:rPr>
                  <a:t> </a:t>
                </a:r>
              </a:p>
            </p:txBody>
          </p:sp>
        </mc:Fallback>
      </mc:AlternateContent>
      <p:sp>
        <p:nvSpPr>
          <p:cNvPr id="2" name="Text Placeholder 2">
            <a:extLst>
              <a:ext uri="{FF2B5EF4-FFF2-40B4-BE49-F238E27FC236}">
                <a16:creationId xmlns:a16="http://schemas.microsoft.com/office/drawing/2014/main" id="{C7AFA3EF-0E89-0C54-0352-791757930FC5}"/>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背景模型</a:t>
            </a:r>
          </a:p>
          <a:p>
            <a:endParaRPr lang="zh-CN" altLang="en-US" sz="1100" b="1" dirty="0">
              <a:solidFill>
                <a:srgbClr val="1B4367"/>
              </a:solidFill>
              <a:cs typeface="+mn-ea"/>
              <a:sym typeface="+mn-lt"/>
            </a:endParaRPr>
          </a:p>
        </p:txBody>
      </p:sp>
      <p:sp>
        <p:nvSpPr>
          <p:cNvPr id="3" name="Rectangle 2">
            <a:extLst>
              <a:ext uri="{FF2B5EF4-FFF2-40B4-BE49-F238E27FC236}">
                <a16:creationId xmlns:a16="http://schemas.microsoft.com/office/drawing/2014/main" id="{F623BA27-973A-A960-606E-09376EC110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2214014B-64F1-BB9B-CA45-6732209A6379}"/>
              </a:ext>
            </a:extLst>
          </p:cNvPr>
          <p:cNvGraphicFramePr>
            <a:graphicFrameLocks noChangeAspect="1"/>
          </p:cNvGraphicFramePr>
          <p:nvPr>
            <p:extLst>
              <p:ext uri="{D42A27DB-BD31-4B8C-83A1-F6EECF244321}">
                <p14:modId xmlns:p14="http://schemas.microsoft.com/office/powerpoint/2010/main" val="2830160400"/>
              </p:ext>
            </p:extLst>
          </p:nvPr>
        </p:nvGraphicFramePr>
        <p:xfrm>
          <a:off x="2895353" y="1481535"/>
          <a:ext cx="2705100" cy="508000"/>
        </p:xfrm>
        <a:graphic>
          <a:graphicData uri="http://schemas.openxmlformats.org/presentationml/2006/ole">
            <mc:AlternateContent xmlns:mc="http://schemas.openxmlformats.org/markup-compatibility/2006">
              <mc:Choice xmlns:v="urn:schemas-microsoft-com:vml" Requires="v">
                <p:oleObj name="Equation" r:id="rId4" imgW="2705040" imgH="507960" progId="Equation.DSMT4">
                  <p:embed/>
                </p:oleObj>
              </mc:Choice>
              <mc:Fallback>
                <p:oleObj name="Equation" r:id="rId4" imgW="2705040" imgH="507960" progId="Equation.DSMT4">
                  <p:embed/>
                  <p:pic>
                    <p:nvPicPr>
                      <p:cNvPr id="0" name="Object 1"/>
                      <p:cNvPicPr>
                        <a:picLocks noChangeAspect="1" noChangeArrowheads="1"/>
                      </p:cNvPicPr>
                      <p:nvPr/>
                    </p:nvPicPr>
                    <p:blipFill>
                      <a:blip r:embed="rId5"/>
                      <a:srcRect/>
                      <a:stretch>
                        <a:fillRect/>
                      </a:stretch>
                    </p:blipFill>
                    <p:spPr bwMode="auto">
                      <a:xfrm>
                        <a:off x="2895353" y="1481535"/>
                        <a:ext cx="27051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a:extLst>
              <a:ext uri="{FF2B5EF4-FFF2-40B4-BE49-F238E27FC236}">
                <a16:creationId xmlns:a16="http://schemas.microsoft.com/office/drawing/2014/main" id="{F60C9B91-58D4-89AA-D433-21B280CB4CA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966A7EAA-DAAF-5DB9-D162-2832A4B96852}"/>
              </a:ext>
            </a:extLst>
          </p:cNvPr>
          <p:cNvSpPr txBox="1"/>
          <p:nvPr/>
        </p:nvSpPr>
        <p:spPr>
          <a:xfrm>
            <a:off x="0" y="4666125"/>
            <a:ext cx="9144000" cy="477375"/>
          </a:xfrm>
          <a:prstGeom prst="rect">
            <a:avLst/>
          </a:prstGeom>
          <a:solidFill>
            <a:srgbClr val="1B4367"/>
          </a:solidFill>
        </p:spPr>
        <p:txBody>
          <a:bodyPr wrap="square" rtlCol="0">
            <a:spAutoFit/>
          </a:bodyPr>
          <a:lstStyle/>
          <a:p>
            <a:pPr algn="just">
              <a:lnSpc>
                <a:spcPct val="125000"/>
              </a:lnSpc>
            </a:pPr>
            <a:r>
              <a:rPr lang="en-US" alt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[10]Ling X, Liu Q-Y, Hua B, </a:t>
            </a:r>
            <a:r>
              <a:rPr lang="zh-CN" altLang="en-US"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等</a:t>
            </a:r>
            <a:r>
              <a:rPr lang="en-US" alt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Spatial groups and cyclic oscillations induced by positive correlation between moving direction and phase of mobile oscillators[J]. Physics Letters A, 2022, 452: 128428.</a:t>
            </a:r>
            <a:endParaRPr lang="zh-CN" alt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Placeholder 2">
            <a:extLst>
              <a:ext uri="{FF2B5EF4-FFF2-40B4-BE49-F238E27FC236}">
                <a16:creationId xmlns:a16="http://schemas.microsoft.com/office/drawing/2014/main" id="{574DA4A2-DE74-B671-E0E9-07828DF91A8E}"/>
              </a:ext>
            </a:extLst>
          </p:cNvPr>
          <p:cNvSpPr txBox="1"/>
          <p:nvPr/>
        </p:nvSpPr>
        <p:spPr>
          <a:xfrm>
            <a:off x="2124633" y="1593770"/>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100" b="1" dirty="0">
                <a:solidFill>
                  <a:srgbClr val="1B4367"/>
                </a:solidFill>
                <a:cs typeface="+mn-ea"/>
                <a:sym typeface="+mn-lt"/>
              </a:rPr>
              <a:t>空间：</a:t>
            </a:r>
          </a:p>
          <a:p>
            <a:endParaRPr lang="zh-CN" altLang="en-US" sz="1100" b="1" dirty="0">
              <a:solidFill>
                <a:srgbClr val="1B4367"/>
              </a:solidFill>
              <a:cs typeface="+mn-ea"/>
              <a:sym typeface="+mn-lt"/>
            </a:endParaRPr>
          </a:p>
        </p:txBody>
      </p:sp>
      <p:graphicFrame>
        <p:nvGraphicFramePr>
          <p:cNvPr id="10" name="对象 9">
            <a:extLst>
              <a:ext uri="{FF2B5EF4-FFF2-40B4-BE49-F238E27FC236}">
                <a16:creationId xmlns:a16="http://schemas.microsoft.com/office/drawing/2014/main" id="{57C01A5F-1DE8-6C5D-E1F2-CA34D2CE1827}"/>
              </a:ext>
            </a:extLst>
          </p:cNvPr>
          <p:cNvGraphicFramePr>
            <a:graphicFrameLocks noChangeAspect="1"/>
          </p:cNvGraphicFramePr>
          <p:nvPr>
            <p:extLst>
              <p:ext uri="{D42A27DB-BD31-4B8C-83A1-F6EECF244321}">
                <p14:modId xmlns:p14="http://schemas.microsoft.com/office/powerpoint/2010/main" val="2140250876"/>
              </p:ext>
            </p:extLst>
          </p:nvPr>
        </p:nvGraphicFramePr>
        <p:xfrm>
          <a:off x="5045149" y="3199847"/>
          <a:ext cx="927100" cy="254000"/>
        </p:xfrm>
        <a:graphic>
          <a:graphicData uri="http://schemas.openxmlformats.org/presentationml/2006/ole">
            <mc:AlternateContent xmlns:mc="http://schemas.openxmlformats.org/markup-compatibility/2006">
              <mc:Choice xmlns:v="urn:schemas-microsoft-com:vml" Requires="v">
                <p:oleObj name="Equation" r:id="rId6" imgW="927000" imgH="253800" progId="Equation.DSMT4">
                  <p:embed/>
                </p:oleObj>
              </mc:Choice>
              <mc:Fallback>
                <p:oleObj name="Equation" r:id="rId6" imgW="927000" imgH="253800" progId="Equation.DSMT4">
                  <p:embed/>
                  <p:pic>
                    <p:nvPicPr>
                      <p:cNvPr id="10" name="对象 9">
                        <a:extLst>
                          <a:ext uri="{FF2B5EF4-FFF2-40B4-BE49-F238E27FC236}">
                            <a16:creationId xmlns:a16="http://schemas.microsoft.com/office/drawing/2014/main" id="{7748CEEC-53C0-77FF-5175-996A3D576911}"/>
                          </a:ext>
                        </a:extLst>
                      </p:cNvPr>
                      <p:cNvPicPr/>
                      <p:nvPr/>
                    </p:nvPicPr>
                    <p:blipFill>
                      <a:blip r:embed="rId7"/>
                      <a:stretch>
                        <a:fillRect/>
                      </a:stretch>
                    </p:blipFill>
                    <p:spPr>
                      <a:xfrm>
                        <a:off x="5045149" y="3199847"/>
                        <a:ext cx="927100" cy="254000"/>
                      </a:xfrm>
                      <a:prstGeom prst="rect">
                        <a:avLst/>
                      </a:prstGeom>
                    </p:spPr>
                  </p:pic>
                </p:oleObj>
              </mc:Fallback>
            </mc:AlternateContent>
          </a:graphicData>
        </a:graphic>
      </p:graphicFrame>
    </p:spTree>
    <p:extLst>
      <p:ext uri="{BB962C8B-B14F-4D97-AF65-F5344CB8AC3E}">
        <p14:creationId xmlns:p14="http://schemas.microsoft.com/office/powerpoint/2010/main" val="1473944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1906915" y="1453119"/>
            <a:ext cx="4862675"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endParaRPr lang="zh-CN" altLang="en-US" sz="1400" b="1" dirty="0">
              <a:solidFill>
                <a:srgbClr val="1B4367"/>
              </a:solidFill>
              <a:latin typeface="+mn-lt"/>
              <a:ea typeface="+mn-ea"/>
              <a:cs typeface="+mn-ea"/>
              <a:sym typeface="+mn-lt"/>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3C13FB5-9E00-BE35-4B74-2E77E5F2D2E4}"/>
                  </a:ext>
                </a:extLst>
              </p:cNvPr>
              <p:cNvSpPr txBox="1"/>
              <p:nvPr/>
            </p:nvSpPr>
            <p:spPr>
              <a:xfrm>
                <a:off x="861236" y="592520"/>
                <a:ext cx="7325833" cy="3558282"/>
              </a:xfrm>
              <a:prstGeom prst="rect">
                <a:avLst/>
              </a:prstGeom>
              <a:noFill/>
            </p:spPr>
            <p:txBody>
              <a:bodyPr wrap="square">
                <a:spAutoFit/>
              </a:bodyPr>
              <a:lstStyle/>
              <a:p>
                <a:pPr>
                  <a:lnSpc>
                    <a:spcPct val="200000"/>
                  </a:lnSpc>
                </a:pPr>
                <a14:m>
                  <m:oMath xmlns:m="http://schemas.openxmlformats.org/officeDocument/2006/math">
                    <m:sSub>
                      <m:sSubPr>
                        <m:ctrlPr>
                          <a:rPr lang="en-US" altLang="zh-CN" sz="1200" i="1" dirty="0" smtClean="0">
                            <a:solidFill>
                              <a:schemeClr val="tx1"/>
                            </a:solidFill>
                            <a:latin typeface="Cambria Math" panose="02040503050406030204" pitchFamily="18" charset="0"/>
                            <a:cs typeface="+mn-ea"/>
                          </a:rPr>
                        </m:ctrlPr>
                      </m:sSubPr>
                      <m:e>
                        <m:r>
                          <a:rPr lang="en-US" altLang="zh-CN" sz="1200" i="1" dirty="0" err="1">
                            <a:solidFill>
                              <a:schemeClr val="tx1"/>
                            </a:solidFill>
                            <a:latin typeface="Cambria Math" panose="02040503050406030204" pitchFamily="18" charset="0"/>
                            <a:cs typeface="+mn-ea"/>
                          </a:rPr>
                          <m:t>𝜃</m:t>
                        </m:r>
                      </m:e>
                      <m:sub>
                        <m:r>
                          <a:rPr lang="en-US" altLang="zh-CN" sz="1200" i="1" dirty="0" err="1">
                            <a:solidFill>
                              <a:schemeClr val="tx1"/>
                            </a:solidFill>
                            <a:latin typeface="Cambria Math" panose="02040503050406030204" pitchFamily="18" charset="0"/>
                            <a:cs typeface="+mn-ea"/>
                          </a:rPr>
                          <m:t>𝑖</m:t>
                        </m:r>
                      </m:sub>
                    </m:sSub>
                    <m:d>
                      <m:dPr>
                        <m:ctrlPr>
                          <a:rPr lang="en-US" altLang="zh-CN" sz="1200" i="1" dirty="0" err="1">
                            <a:solidFill>
                              <a:schemeClr val="tx1"/>
                            </a:solidFill>
                            <a:latin typeface="Cambria Math" panose="02040503050406030204" pitchFamily="18" charset="0"/>
                            <a:cs typeface="+mn-ea"/>
                          </a:rPr>
                        </m:ctrlPr>
                      </m:dPr>
                      <m:e>
                        <m:r>
                          <a:rPr lang="en-US" altLang="zh-CN" sz="1200" i="1" dirty="0" err="1">
                            <a:solidFill>
                              <a:schemeClr val="tx1"/>
                            </a:solidFill>
                            <a:latin typeface="Cambria Math" panose="02040503050406030204" pitchFamily="18" charset="0"/>
                            <a:cs typeface="+mn-ea"/>
                          </a:rPr>
                          <m:t>𝑡</m:t>
                        </m:r>
                      </m:e>
                    </m:d>
                    <m:r>
                      <a:rPr lang="en-US" altLang="zh-CN" sz="1200" i="0" dirty="0" err="1">
                        <a:solidFill>
                          <a:schemeClr val="tx1"/>
                        </a:solidFill>
                        <a:latin typeface="Cambria Math" panose="02040503050406030204" pitchFamily="18" charset="0"/>
                        <a:cs typeface="+mn-ea"/>
                      </a:rPr>
                      <m:t>=</m:t>
                    </m:r>
                    <m:sSub>
                      <m:sSubPr>
                        <m:ctrlPr>
                          <a:rPr lang="en-US" altLang="zh-CN" sz="1200" i="1" dirty="0" err="1">
                            <a:solidFill>
                              <a:schemeClr val="tx1"/>
                            </a:solidFill>
                            <a:latin typeface="Cambria Math" panose="02040503050406030204" pitchFamily="18" charset="0"/>
                            <a:cs typeface="+mn-ea"/>
                          </a:rPr>
                        </m:ctrlPr>
                      </m:sSubPr>
                      <m:e>
                        <m:r>
                          <a:rPr lang="en-US" altLang="zh-CN" sz="1200" i="1" dirty="0" err="1">
                            <a:solidFill>
                              <a:schemeClr val="tx1"/>
                            </a:solidFill>
                            <a:latin typeface="Cambria Math" panose="02040503050406030204" pitchFamily="18" charset="0"/>
                            <a:cs typeface="+mn-ea"/>
                          </a:rPr>
                          <m:t>𝜑</m:t>
                        </m:r>
                      </m:e>
                      <m:sub>
                        <m:r>
                          <a:rPr lang="en-US" altLang="zh-CN" sz="1200" i="1" dirty="0" err="1">
                            <a:solidFill>
                              <a:schemeClr val="tx1"/>
                            </a:solidFill>
                            <a:latin typeface="Cambria Math" panose="02040503050406030204" pitchFamily="18" charset="0"/>
                            <a:cs typeface="+mn-ea"/>
                          </a:rPr>
                          <m:t>𝑖</m:t>
                        </m:r>
                      </m:sub>
                    </m:sSub>
                    <m:d>
                      <m:dPr>
                        <m:ctrlPr>
                          <a:rPr lang="en-US" altLang="zh-CN" sz="1200" i="1" dirty="0" err="1">
                            <a:solidFill>
                              <a:schemeClr val="tx1"/>
                            </a:solidFill>
                            <a:latin typeface="Cambria Math" panose="02040503050406030204" pitchFamily="18" charset="0"/>
                            <a:cs typeface="+mn-ea"/>
                          </a:rPr>
                        </m:ctrlPr>
                      </m:dPr>
                      <m:e>
                        <m:r>
                          <a:rPr lang="en-US" altLang="zh-CN" sz="1200" i="1" dirty="0" err="1">
                            <a:solidFill>
                              <a:schemeClr val="tx1"/>
                            </a:solidFill>
                            <a:latin typeface="Cambria Math" panose="02040503050406030204" pitchFamily="18" charset="0"/>
                            <a:cs typeface="+mn-ea"/>
                          </a:rPr>
                          <m:t>𝑡</m:t>
                        </m:r>
                      </m:e>
                    </m:d>
                  </m:oMath>
                </a14:m>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：振子的相位影响振子的运动方向，使得运动方向与振子的相位变量正相关</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14:m>
                  <m:oMath xmlns:m="http://schemas.openxmlformats.org/officeDocument/2006/math">
                    <m:sSub>
                      <m:sSubPr>
                        <m:ctrlPr>
                          <a:rPr lang="en-US" altLang="zh-CN" sz="1200" i="1" dirty="0">
                            <a:latin typeface="Cambria Math" panose="02040503050406030204" pitchFamily="18" charset="0"/>
                            <a:cs typeface="+mn-ea"/>
                          </a:rPr>
                        </m:ctrlPr>
                      </m:sSubPr>
                      <m:e>
                        <m:r>
                          <a:rPr lang="en-US" altLang="zh-CN" sz="1200" i="1" dirty="0" err="1">
                            <a:latin typeface="Cambria Math" panose="02040503050406030204" pitchFamily="18" charset="0"/>
                            <a:cs typeface="+mn-ea"/>
                          </a:rPr>
                          <m:t>𝜑</m:t>
                        </m:r>
                      </m:e>
                      <m:sub>
                        <m:r>
                          <a:rPr lang="en-US" altLang="zh-CN" sz="1200" i="1" dirty="0" err="1">
                            <a:latin typeface="Cambria Math" panose="02040503050406030204" pitchFamily="18" charset="0"/>
                            <a:cs typeface="+mn-ea"/>
                          </a:rPr>
                          <m:t>𝑖</m:t>
                        </m:r>
                      </m:sub>
                    </m:sSub>
                    <m:d>
                      <m:dPr>
                        <m:ctrlPr>
                          <a:rPr lang="en-US" altLang="zh-CN" sz="1200" i="1" dirty="0" err="1">
                            <a:latin typeface="Cambria Math" panose="02040503050406030204" pitchFamily="18" charset="0"/>
                            <a:cs typeface="+mn-ea"/>
                          </a:rPr>
                        </m:ctrlPr>
                      </m:dPr>
                      <m:e>
                        <m:r>
                          <a:rPr lang="en-US" altLang="zh-CN" sz="1200" i="1" dirty="0" err="1">
                            <a:latin typeface="Cambria Math" panose="02040503050406030204" pitchFamily="18" charset="0"/>
                            <a:cs typeface="+mn-ea"/>
                          </a:rPr>
                          <m:t>𝑡</m:t>
                        </m:r>
                      </m:e>
                    </m:d>
                  </m:oMath>
                </a14:m>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：第</a:t>
                </a:r>
                <a14:m>
                  <m:oMath xmlns:m="http://schemas.openxmlformats.org/officeDocument/2006/math">
                    <m:r>
                      <a:rPr lang="en-US" altLang="zh-CN" sz="1200" i="1" dirty="0">
                        <a:latin typeface="Cambria Math" panose="02040503050406030204" pitchFamily="18" charset="0"/>
                        <a:cs typeface="+mn-ea"/>
                      </a:rPr>
                      <m:t>ⅈ</m:t>
                    </m:r>
                  </m:oMath>
                </a14:m>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个振子在时间</a:t>
                </a:r>
                <a14:m>
                  <m:oMath xmlns:m="http://schemas.openxmlformats.org/officeDocument/2006/math">
                    <m:r>
                      <a:rPr lang="en-US" altLang="zh-CN" sz="1200" i="1" dirty="0">
                        <a:latin typeface="Cambria Math" panose="02040503050406030204" pitchFamily="18" charset="0"/>
                        <a:cs typeface="+mn-ea"/>
                      </a:rPr>
                      <m:t>𝑡</m:t>
                    </m:r>
                  </m:oMath>
                </a14:m>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处的相位</a:t>
                </a:r>
                <a:r>
                  <a:rPr lang="en-US" altLang="zh-CN" sz="1200" dirty="0">
                    <a:latin typeface="Cambria Math" panose="02040503050406030204" pitchFamily="18" charset="0"/>
                    <a:ea typeface="Cambria Math" panose="02040503050406030204" pitchFamily="18" charset="0"/>
                    <a:cs typeface="+mn-ea"/>
                  </a:rPr>
                  <a:t>                                                                           </a:t>
                </a:r>
                <a14:m>
                  <m:oMath xmlns:m="http://schemas.openxmlformats.org/officeDocument/2006/math">
                    <m:sSub>
                      <m:sSubPr>
                        <m:ctrlPr>
                          <a:rPr lang="en-US" altLang="zh-CN" sz="1200" i="1" dirty="0" smtClean="0">
                            <a:solidFill>
                              <a:schemeClr val="tx1"/>
                            </a:solidFill>
                            <a:latin typeface="Cambria Math" panose="02040503050406030204" pitchFamily="18" charset="0"/>
                            <a:cs typeface="+mn-ea"/>
                          </a:rPr>
                        </m:ctrlPr>
                      </m:sSubPr>
                      <m:e>
                        <m:r>
                          <a:rPr lang="en-US" altLang="zh-CN" sz="1200" i="1" dirty="0" err="1">
                            <a:solidFill>
                              <a:schemeClr val="tx1"/>
                            </a:solidFill>
                            <a:latin typeface="Cambria Math" panose="02040503050406030204" pitchFamily="18" charset="0"/>
                            <a:cs typeface="+mn-ea"/>
                          </a:rPr>
                          <m:t>𝜔</m:t>
                        </m:r>
                      </m:e>
                      <m:sub>
                        <m:r>
                          <a:rPr lang="en-US" altLang="zh-CN" sz="1200" i="1" dirty="0" err="1">
                            <a:solidFill>
                              <a:schemeClr val="tx1"/>
                            </a:solidFill>
                            <a:latin typeface="Cambria Math" panose="02040503050406030204" pitchFamily="18" charset="0"/>
                            <a:cs typeface="+mn-ea"/>
                          </a:rPr>
                          <m:t>𝑖</m:t>
                        </m:r>
                      </m:sub>
                    </m:sSub>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：第</a:t>
                </a:r>
                <a14:m>
                  <m:oMath xmlns:m="http://schemas.openxmlformats.org/officeDocument/2006/math">
                    <m:r>
                      <a:rPr lang="en-US" altLang="zh-CN" sz="1200" i="1" dirty="0">
                        <a:solidFill>
                          <a:schemeClr val="tx1"/>
                        </a:solidFill>
                        <a:latin typeface="Cambria Math" panose="02040503050406030204" pitchFamily="18" charset="0"/>
                        <a:cs typeface="+mn-ea"/>
                      </a:rPr>
                      <m:t>ⅈ</m:t>
                    </m:r>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个振子的固有频率</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t>
                </a:r>
              </a:p>
              <a:p>
                <a:pPr>
                  <a:lnSpc>
                    <a:spcPct val="200000"/>
                  </a:lnSpc>
                </a:pPr>
                <a14:m>
                  <m:oMath xmlns:m="http://schemas.openxmlformats.org/officeDocument/2006/math">
                    <m:sSub>
                      <m:sSubPr>
                        <m:ctrlPr>
                          <a:rPr lang="en-US" altLang="zh-CN" sz="1200" i="1" dirty="0" smtClean="0">
                            <a:solidFill>
                              <a:schemeClr val="tx1"/>
                            </a:solidFill>
                            <a:latin typeface="Cambria Math" panose="02040503050406030204" pitchFamily="18" charset="0"/>
                          </a:rPr>
                        </m:ctrlPr>
                      </m:sSubPr>
                      <m:e>
                        <m:r>
                          <a:rPr lang="en-US" altLang="zh-CN" sz="1200" i="1" dirty="0" smtClean="0">
                            <a:solidFill>
                              <a:schemeClr val="tx1"/>
                            </a:solidFill>
                            <a:latin typeface="Cambria Math" panose="02040503050406030204" pitchFamily="18" charset="0"/>
                          </a:rPr>
                          <m:t>𝐴</m:t>
                        </m:r>
                      </m:e>
                      <m:sub>
                        <m:r>
                          <a:rPr lang="en-US" altLang="zh-CN" sz="1200" i="1" dirty="0" smtClean="0">
                            <a:solidFill>
                              <a:schemeClr val="tx1"/>
                            </a:solidFill>
                            <a:latin typeface="Cambria Math" panose="02040503050406030204" pitchFamily="18" charset="0"/>
                          </a:rPr>
                          <m:t>𝑖𝑗</m:t>
                        </m:r>
                      </m:sub>
                    </m:sSub>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定义邻接矩阵网络</a:t>
                </a: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的连接                                                                           </a:t>
                </a: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λ</a:t>
                </a: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：耦合强度</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t>
                </a:r>
              </a:p>
              <a:p>
                <a:pPr>
                  <a:lnSpc>
                    <a:spcPct val="200000"/>
                  </a:lnSpc>
                </a:pP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200" i="1" dirty="0" smtClean="0">
                            <a:solidFill>
                              <a:schemeClr val="tx1"/>
                            </a:solidFill>
                            <a:latin typeface="Cambria Math" panose="02040503050406030204" pitchFamily="18" charset="0"/>
                            <a:cs typeface="+mn-ea"/>
                          </a:rPr>
                        </m:ctrlPr>
                      </m:sSubPr>
                      <m:e>
                        <m:r>
                          <a:rPr lang="en-US" altLang="zh-CN" sz="1200" i="1" dirty="0" err="1">
                            <a:solidFill>
                              <a:schemeClr val="tx1"/>
                            </a:solidFill>
                            <a:latin typeface="Cambria Math" panose="02040503050406030204" pitchFamily="18" charset="0"/>
                            <a:cs typeface="+mn-ea"/>
                          </a:rPr>
                          <m:t>𝐴</m:t>
                        </m:r>
                      </m:e>
                      <m:sub>
                        <m:r>
                          <a:rPr lang="en-US" altLang="zh-CN" sz="1200" b="0" i="1" dirty="0" smtClean="0">
                            <a:solidFill>
                              <a:schemeClr val="tx1"/>
                            </a:solidFill>
                            <a:latin typeface="Cambria Math" panose="02040503050406030204" pitchFamily="18" charset="0"/>
                            <a:cs typeface="+mn-ea"/>
                          </a:rPr>
                          <m:t>𝑖𝑗</m:t>
                        </m:r>
                      </m:sub>
                    </m:sSub>
                    <m:r>
                      <a:rPr lang="en-US" altLang="zh-CN" sz="1200" i="0" dirty="0" err="1">
                        <a:solidFill>
                          <a:schemeClr val="tx1"/>
                        </a:solidFill>
                        <a:latin typeface="Cambria Math" panose="02040503050406030204" pitchFamily="18" charset="0"/>
                        <a:cs typeface="+mn-ea"/>
                      </a:rPr>
                      <m:t>=</m:t>
                    </m:r>
                    <m:r>
                      <a:rPr lang="en-US" altLang="zh-CN" sz="1200" i="0" dirty="0" err="1">
                        <a:solidFill>
                          <a:schemeClr val="tx1"/>
                        </a:solidFill>
                        <a:latin typeface="Cambria Math" panose="02040503050406030204" pitchFamily="18" charset="0"/>
                        <a:cs typeface="+mn-ea"/>
                      </a:rPr>
                      <m:t>1</m:t>
                    </m:r>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表示第</a:t>
                </a:r>
                <a14:m>
                  <m:oMath xmlns:m="http://schemas.openxmlformats.org/officeDocument/2006/math">
                    <m:r>
                      <a:rPr lang="en-US" altLang="zh-CN" sz="1200" i="1" dirty="0">
                        <a:solidFill>
                          <a:schemeClr val="tx1"/>
                        </a:solidFill>
                        <a:latin typeface="Cambria Math" panose="02040503050406030204" pitchFamily="18" charset="0"/>
                        <a:cs typeface="+mn-ea"/>
                      </a:rPr>
                      <m:t>ⅈ</m:t>
                    </m:r>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个节点和第 </a:t>
                </a:r>
                <a14:m>
                  <m:oMath xmlns:m="http://schemas.openxmlformats.org/officeDocument/2006/math">
                    <m:r>
                      <a:rPr lang="en-US" altLang="zh-CN" sz="1200" i="1" dirty="0" smtClean="0">
                        <a:solidFill>
                          <a:schemeClr val="tx1"/>
                        </a:solidFill>
                        <a:latin typeface="Cambria Math" panose="02040503050406030204" pitchFamily="18" charset="0"/>
                        <a:cs typeface="+mn-ea"/>
                      </a:rPr>
                      <m:t>𝑗</m:t>
                    </m:r>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个节点之间存在边，否则</a:t>
                </a:r>
                <a14:m>
                  <m:oMath xmlns:m="http://schemas.openxmlformats.org/officeDocument/2006/math">
                    <m:sSub>
                      <m:sSubPr>
                        <m:ctrlPr>
                          <a:rPr lang="en-US" altLang="zh-CN" sz="1200" i="1" dirty="0">
                            <a:solidFill>
                              <a:schemeClr val="tx1"/>
                            </a:solidFill>
                            <a:latin typeface="Cambria Math" panose="02040503050406030204" pitchFamily="18" charset="0"/>
                            <a:cs typeface="+mn-ea"/>
                          </a:rPr>
                        </m:ctrlPr>
                      </m:sSubPr>
                      <m:e>
                        <m:r>
                          <a:rPr lang="en-US" altLang="zh-CN" sz="1200" i="1" dirty="0" err="1">
                            <a:solidFill>
                              <a:schemeClr val="tx1"/>
                            </a:solidFill>
                            <a:latin typeface="Cambria Math" panose="02040503050406030204" pitchFamily="18" charset="0"/>
                            <a:cs typeface="+mn-ea"/>
                          </a:rPr>
                          <m:t>𝐴</m:t>
                        </m:r>
                      </m:e>
                      <m:sub>
                        <m:r>
                          <a:rPr lang="en-US" altLang="zh-CN" sz="1200" i="1" dirty="0">
                            <a:solidFill>
                              <a:schemeClr val="tx1"/>
                            </a:solidFill>
                            <a:latin typeface="Cambria Math" panose="02040503050406030204" pitchFamily="18" charset="0"/>
                            <a:cs typeface="+mn-ea"/>
                          </a:rPr>
                          <m:t>𝑖𝑗</m:t>
                        </m:r>
                      </m:sub>
                    </m:sSub>
                    <m:r>
                      <a:rPr lang="en-US" altLang="zh-CN" sz="1200" dirty="0" err="1">
                        <a:solidFill>
                          <a:schemeClr val="tx1"/>
                        </a:solidFill>
                        <a:latin typeface="Cambria Math" panose="02040503050406030204" pitchFamily="18" charset="0"/>
                        <a:cs typeface="+mn-ea"/>
                      </a:rPr>
                      <m:t>=</m:t>
                    </m:r>
                    <m:r>
                      <a:rPr lang="en-US" altLang="zh-CN" sz="1200" b="0" i="1" dirty="0" smtClean="0">
                        <a:solidFill>
                          <a:schemeClr val="tx1"/>
                        </a:solidFill>
                        <a:latin typeface="Cambria Math" panose="02040503050406030204" pitchFamily="18" charset="0"/>
                        <a:cs typeface="+mn-ea"/>
                      </a:rPr>
                      <m:t>0</m:t>
                    </m:r>
                    <m:r>
                      <a:rPr lang="en-US" altLang="zh-CN" sz="1200" i="1" dirty="0" err="1">
                        <a:solidFill>
                          <a:schemeClr val="tx1"/>
                        </a:solidFill>
                        <a:latin typeface="Cambria Math" panose="02040503050406030204" pitchFamily="18" charset="0"/>
                        <a:cs typeface="+mn-ea"/>
                      </a:rPr>
                      <m:t> </m:t>
                    </m:r>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计算两个振子之间的欧几里德距离：</a:t>
                </a: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相位振子只能在相互作用范围</a:t>
                </a:r>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a:t>
                </a: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内与它们的局部邻居相互作用，该相互作用范围也可以称为通信半径。</a:t>
                </a: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spcBef>
                    <a:spcPts val="800"/>
                  </a:spcBef>
                </a:pPr>
                <a14:m>
                  <m:oMath xmlns:m="http://schemas.openxmlformats.org/officeDocument/2006/math">
                    <m:sSub>
                      <m:sSubPr>
                        <m:ctrlPr>
                          <a:rPr lang="zh-CN" altLang="en-US" sz="1200" i="1">
                            <a:solidFill>
                              <a:schemeClr val="tx1"/>
                            </a:solidFill>
                            <a:latin typeface="Cambria Math" panose="02040503050406030204" pitchFamily="18" charset="0"/>
                            <a:cs typeface="+mn-ea"/>
                          </a:rPr>
                        </m:ctrlPr>
                      </m:sSubPr>
                      <m:e>
                        <m:r>
                          <a:rPr lang="zh-CN" altLang="en-US" sz="1200" i="1">
                            <a:solidFill>
                              <a:schemeClr val="tx1"/>
                            </a:solidFill>
                            <a:latin typeface="Cambria Math" panose="02040503050406030204" pitchFamily="18" charset="0"/>
                            <a:cs typeface="+mn-ea"/>
                          </a:rPr>
                          <m:t>𝐷</m:t>
                        </m:r>
                      </m:e>
                      <m:sub>
                        <m:r>
                          <a:rPr lang="zh-CN" altLang="en-US" sz="1200" i="1">
                            <a:solidFill>
                              <a:schemeClr val="tx1"/>
                            </a:solidFill>
                            <a:latin typeface="Cambria Math" panose="02040503050406030204" pitchFamily="18" charset="0"/>
                            <a:cs typeface="+mn-ea"/>
                          </a:rPr>
                          <m:t>𝑖𝑗</m:t>
                        </m:r>
                      </m:sub>
                    </m:sSub>
                    <m:d>
                      <m:dPr>
                        <m:ctrlPr>
                          <a:rPr lang="zh-CN" altLang="en-US" sz="1200" i="1">
                            <a:solidFill>
                              <a:schemeClr val="tx1"/>
                            </a:solidFill>
                            <a:latin typeface="Cambria Math" panose="02040503050406030204" pitchFamily="18" charset="0"/>
                            <a:cs typeface="+mn-ea"/>
                          </a:rPr>
                        </m:ctrlPr>
                      </m:dPr>
                      <m:e>
                        <m:r>
                          <a:rPr lang="zh-CN" altLang="en-US" sz="1200" i="1">
                            <a:solidFill>
                              <a:schemeClr val="tx1"/>
                            </a:solidFill>
                            <a:latin typeface="Cambria Math" panose="02040503050406030204" pitchFamily="18" charset="0"/>
                            <a:cs typeface="+mn-ea"/>
                          </a:rPr>
                          <m:t>𝑡</m:t>
                        </m:r>
                      </m:e>
                    </m:d>
                    <m:r>
                      <a:rPr lang="zh-CN" altLang="en-US" sz="1200" i="1" smtClean="0">
                        <a:solidFill>
                          <a:schemeClr val="tx1"/>
                        </a:solidFill>
                        <a:latin typeface="Cambria Math" panose="02040503050406030204" pitchFamily="18" charset="0"/>
                        <a:cs typeface="+mn-ea"/>
                      </a:rPr>
                      <m:t>≤</m:t>
                    </m:r>
                    <m:r>
                      <a:rPr lang="en-US" altLang="zh-CN" sz="1200" b="0" i="1" smtClean="0">
                        <a:solidFill>
                          <a:schemeClr val="tx1"/>
                        </a:solidFill>
                        <a:latin typeface="Cambria Math" panose="02040503050406030204" pitchFamily="18" charset="0"/>
                        <a:cs typeface="+mn-ea"/>
                      </a:rPr>
                      <m:t>𝑟</m:t>
                    </m:r>
                    <m:r>
                      <a:rPr lang="en-US" altLang="zh-CN" sz="1200" b="0" i="1" smtClean="0">
                        <a:solidFill>
                          <a:schemeClr val="tx1"/>
                        </a:solidFill>
                        <a:latin typeface="Cambria Math" panose="02040503050406030204" pitchFamily="18" charset="0"/>
                        <a:cs typeface="+mn-ea"/>
                      </a:rPr>
                      <m:t>,</m:t>
                    </m:r>
                  </m:oMath>
                </a14:m>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200" i="1" dirty="0">
                            <a:solidFill>
                              <a:schemeClr val="tx1"/>
                            </a:solidFill>
                            <a:latin typeface="Cambria Math" panose="02040503050406030204" pitchFamily="18" charset="0"/>
                            <a:cs typeface="+mn-ea"/>
                          </a:rPr>
                        </m:ctrlPr>
                      </m:sSubPr>
                      <m:e>
                        <m:r>
                          <a:rPr lang="en-US" altLang="zh-CN" sz="1200" i="1" dirty="0" err="1">
                            <a:solidFill>
                              <a:schemeClr val="tx1"/>
                            </a:solidFill>
                            <a:latin typeface="Cambria Math" panose="02040503050406030204" pitchFamily="18" charset="0"/>
                            <a:cs typeface="+mn-ea"/>
                          </a:rPr>
                          <m:t>𝐴</m:t>
                        </m:r>
                      </m:e>
                      <m:sub>
                        <m:r>
                          <a:rPr lang="en-US" altLang="zh-CN" sz="1200" i="1" dirty="0">
                            <a:solidFill>
                              <a:schemeClr val="tx1"/>
                            </a:solidFill>
                            <a:latin typeface="Cambria Math" panose="02040503050406030204" pitchFamily="18" charset="0"/>
                            <a:cs typeface="+mn-ea"/>
                          </a:rPr>
                          <m:t>𝑖𝑗</m:t>
                        </m:r>
                      </m:sub>
                    </m:sSub>
                    <m:r>
                      <a:rPr lang="en-US" altLang="zh-CN" sz="1200" dirty="0" err="1">
                        <a:solidFill>
                          <a:schemeClr val="tx1"/>
                        </a:solidFill>
                        <a:latin typeface="Cambria Math" panose="02040503050406030204" pitchFamily="18" charset="0"/>
                        <a:cs typeface="+mn-ea"/>
                      </a:rPr>
                      <m:t>=</m:t>
                    </m:r>
                    <m:r>
                      <a:rPr lang="en-US" altLang="zh-CN" sz="1200" dirty="0" err="1">
                        <a:solidFill>
                          <a:schemeClr val="tx1"/>
                        </a:solidFill>
                        <a:latin typeface="Cambria Math" panose="02040503050406030204" pitchFamily="18" charset="0"/>
                        <a:cs typeface="+mn-ea"/>
                      </a:rPr>
                      <m:t>1</m:t>
                    </m:r>
                    <m:r>
                      <a:rPr lang="en-US" altLang="zh-CN" sz="1200" i="1" dirty="0" err="1">
                        <a:solidFill>
                          <a:schemeClr val="tx1"/>
                        </a:solidFill>
                        <a:latin typeface="Cambria Math" panose="02040503050406030204" pitchFamily="18" charset="0"/>
                        <a:cs typeface="+mn-ea"/>
                      </a:rPr>
                      <m:t> </m:t>
                    </m:r>
                    <m:r>
                      <a:rPr lang="en-US" altLang="zh-CN" sz="1200" b="0" i="1" dirty="0" smtClean="0">
                        <a:solidFill>
                          <a:schemeClr val="tx1"/>
                        </a:solidFill>
                        <a:latin typeface="Cambria Math" panose="02040503050406030204" pitchFamily="18" charset="0"/>
                        <a:cs typeface="+mn-ea"/>
                      </a:rPr>
                      <m:t>         </m:t>
                    </m:r>
                    <m:sSub>
                      <m:sSubPr>
                        <m:ctrlPr>
                          <a:rPr lang="zh-CN" altLang="en-US" sz="1200" i="1">
                            <a:solidFill>
                              <a:schemeClr val="tx1"/>
                            </a:solidFill>
                            <a:latin typeface="Cambria Math" panose="02040503050406030204" pitchFamily="18" charset="0"/>
                            <a:cs typeface="+mn-ea"/>
                          </a:rPr>
                        </m:ctrlPr>
                      </m:sSubPr>
                      <m:e>
                        <m:r>
                          <a:rPr lang="zh-CN" altLang="en-US" sz="1200" i="1">
                            <a:solidFill>
                              <a:schemeClr val="tx1"/>
                            </a:solidFill>
                            <a:latin typeface="Cambria Math" panose="02040503050406030204" pitchFamily="18" charset="0"/>
                            <a:cs typeface="+mn-ea"/>
                          </a:rPr>
                          <m:t>𝐷</m:t>
                        </m:r>
                      </m:e>
                      <m:sub>
                        <m:r>
                          <a:rPr lang="zh-CN" altLang="en-US" sz="1200" i="1">
                            <a:solidFill>
                              <a:schemeClr val="tx1"/>
                            </a:solidFill>
                            <a:latin typeface="Cambria Math" panose="02040503050406030204" pitchFamily="18" charset="0"/>
                            <a:cs typeface="+mn-ea"/>
                          </a:rPr>
                          <m:t>𝑖𝑗</m:t>
                        </m:r>
                      </m:sub>
                    </m:sSub>
                    <m:d>
                      <m:dPr>
                        <m:ctrlPr>
                          <a:rPr lang="zh-CN" altLang="en-US" sz="1200" i="1">
                            <a:solidFill>
                              <a:schemeClr val="tx1"/>
                            </a:solidFill>
                            <a:latin typeface="Cambria Math" panose="02040503050406030204" pitchFamily="18" charset="0"/>
                            <a:cs typeface="+mn-ea"/>
                          </a:rPr>
                        </m:ctrlPr>
                      </m:dPr>
                      <m:e>
                        <m:r>
                          <a:rPr lang="zh-CN" altLang="en-US" sz="1200" i="1">
                            <a:solidFill>
                              <a:schemeClr val="tx1"/>
                            </a:solidFill>
                            <a:latin typeface="Cambria Math" panose="02040503050406030204" pitchFamily="18" charset="0"/>
                            <a:cs typeface="+mn-ea"/>
                          </a:rPr>
                          <m:t>𝑡</m:t>
                        </m:r>
                      </m:e>
                    </m:d>
                    <m:r>
                      <a:rPr lang="zh-CN" altLang="en-US" sz="1200" i="1" smtClean="0">
                        <a:solidFill>
                          <a:schemeClr val="tx1"/>
                        </a:solidFill>
                        <a:latin typeface="Cambria Math" panose="02040503050406030204" pitchFamily="18" charset="0"/>
                        <a:cs typeface="+mn-ea"/>
                      </a:rPr>
                      <m:t>≥</m:t>
                    </m:r>
                    <m:r>
                      <a:rPr lang="en-US" altLang="zh-CN" sz="1200" i="1">
                        <a:solidFill>
                          <a:schemeClr val="tx1"/>
                        </a:solidFill>
                        <a:latin typeface="Cambria Math" panose="02040503050406030204" pitchFamily="18" charset="0"/>
                        <a:cs typeface="+mn-ea"/>
                      </a:rPr>
                      <m:t>𝑟</m:t>
                    </m:r>
                    <m:r>
                      <a:rPr lang="en-US" altLang="zh-CN" sz="1200" i="1">
                        <a:solidFill>
                          <a:schemeClr val="tx1"/>
                        </a:solidFill>
                        <a:latin typeface="Cambria Math" panose="02040503050406030204" pitchFamily="18" charset="0"/>
                        <a:cs typeface="+mn-ea"/>
                      </a:rPr>
                      <m:t>,</m:t>
                    </m:r>
                  </m:oMath>
                </a14:m>
                <a:r>
                  <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200" i="1" dirty="0">
                            <a:solidFill>
                              <a:schemeClr val="tx1"/>
                            </a:solidFill>
                            <a:latin typeface="Cambria Math" panose="02040503050406030204" pitchFamily="18" charset="0"/>
                            <a:cs typeface="+mn-ea"/>
                          </a:rPr>
                        </m:ctrlPr>
                      </m:sSubPr>
                      <m:e>
                        <m:r>
                          <a:rPr lang="en-US" altLang="zh-CN" sz="1200" i="1" dirty="0" err="1">
                            <a:solidFill>
                              <a:schemeClr val="tx1"/>
                            </a:solidFill>
                            <a:latin typeface="Cambria Math" panose="02040503050406030204" pitchFamily="18" charset="0"/>
                            <a:cs typeface="+mn-ea"/>
                          </a:rPr>
                          <m:t>𝐴</m:t>
                        </m:r>
                      </m:e>
                      <m:sub>
                        <m:r>
                          <a:rPr lang="en-US" altLang="zh-CN" sz="1200" i="1" dirty="0">
                            <a:solidFill>
                              <a:schemeClr val="tx1"/>
                            </a:solidFill>
                            <a:latin typeface="Cambria Math" panose="02040503050406030204" pitchFamily="18" charset="0"/>
                            <a:cs typeface="+mn-ea"/>
                          </a:rPr>
                          <m:t>𝑖𝑗</m:t>
                        </m:r>
                      </m:sub>
                    </m:sSub>
                    <m:r>
                      <a:rPr lang="en-US" altLang="zh-CN" sz="1200" dirty="0" err="1">
                        <a:solidFill>
                          <a:schemeClr val="tx1"/>
                        </a:solidFill>
                        <a:latin typeface="Cambria Math" panose="02040503050406030204" pitchFamily="18" charset="0"/>
                        <a:cs typeface="+mn-ea"/>
                      </a:rPr>
                      <m:t>=</m:t>
                    </m:r>
                    <m:r>
                      <a:rPr lang="en-US" altLang="zh-CN" sz="1200" b="0" i="1" dirty="0" smtClean="0">
                        <a:solidFill>
                          <a:schemeClr val="tx1"/>
                        </a:solidFill>
                        <a:latin typeface="Cambria Math" panose="02040503050406030204" pitchFamily="18" charset="0"/>
                        <a:cs typeface="+mn-ea"/>
                      </a:rPr>
                      <m:t>0</m:t>
                    </m:r>
                    <m:r>
                      <a:rPr lang="en-US" altLang="zh-CN" sz="1200" i="1" dirty="0" err="1">
                        <a:solidFill>
                          <a:schemeClr val="tx1"/>
                        </a:solidFill>
                        <a:latin typeface="Cambria Math" panose="02040503050406030204" pitchFamily="18" charset="0"/>
                        <a:cs typeface="+mn-ea"/>
                      </a:rPr>
                      <m:t> </m:t>
                    </m:r>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03C13FB5-9E00-BE35-4B74-2E77E5F2D2E4}"/>
                  </a:ext>
                </a:extLst>
              </p:cNvPr>
              <p:cNvSpPr txBox="1">
                <a:spLocks noRot="1" noChangeAspect="1" noMove="1" noResize="1" noEditPoints="1" noAdjustHandles="1" noChangeArrowheads="1" noChangeShapeType="1" noTextEdit="1"/>
              </p:cNvSpPr>
              <p:nvPr/>
            </p:nvSpPr>
            <p:spPr>
              <a:xfrm>
                <a:off x="861236" y="592520"/>
                <a:ext cx="7325833" cy="3558282"/>
              </a:xfrm>
              <a:prstGeom prst="rect">
                <a:avLst/>
              </a:prstGeom>
              <a:blipFill>
                <a:blip r:embed="rId3"/>
                <a:stretch>
                  <a:fillRect/>
                </a:stretch>
              </a:blipFill>
            </p:spPr>
            <p:txBody>
              <a:bodyPr/>
              <a:lstStyle/>
              <a:p>
                <a:r>
                  <a:rPr lang="zh-CN" altLang="en-US">
                    <a:noFill/>
                  </a:rPr>
                  <a:t> </a:t>
                </a:r>
              </a:p>
            </p:txBody>
          </p:sp>
        </mc:Fallback>
      </mc:AlternateContent>
      <p:sp>
        <p:nvSpPr>
          <p:cNvPr id="2" name="Text Placeholder 2">
            <a:extLst>
              <a:ext uri="{FF2B5EF4-FFF2-40B4-BE49-F238E27FC236}">
                <a16:creationId xmlns:a16="http://schemas.microsoft.com/office/drawing/2014/main" id="{C7AFA3EF-0E89-0C54-0352-791757930FC5}"/>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背景模型</a:t>
            </a:r>
          </a:p>
          <a:p>
            <a:endParaRPr lang="zh-CN" altLang="en-US" sz="1100" b="1" dirty="0">
              <a:solidFill>
                <a:srgbClr val="1B4367"/>
              </a:solidFill>
              <a:cs typeface="+mn-ea"/>
              <a:sym typeface="+mn-lt"/>
            </a:endParaRPr>
          </a:p>
        </p:txBody>
      </p:sp>
      <p:sp>
        <p:nvSpPr>
          <p:cNvPr id="3" name="Rectangle 2">
            <a:extLst>
              <a:ext uri="{FF2B5EF4-FFF2-40B4-BE49-F238E27FC236}">
                <a16:creationId xmlns:a16="http://schemas.microsoft.com/office/drawing/2014/main" id="{F623BA27-973A-A960-606E-09376EC110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F60C9B91-58D4-89AA-D433-21B280CB4CA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1E72331F-E6B9-F2CB-C915-8161B044D442}"/>
              </a:ext>
            </a:extLst>
          </p:cNvPr>
          <p:cNvGraphicFramePr>
            <a:graphicFrameLocks noChangeAspect="1"/>
          </p:cNvGraphicFramePr>
          <p:nvPr>
            <p:extLst>
              <p:ext uri="{D42A27DB-BD31-4B8C-83A1-F6EECF244321}">
                <p14:modId xmlns:p14="http://schemas.microsoft.com/office/powerpoint/2010/main" val="2448618370"/>
              </p:ext>
            </p:extLst>
          </p:nvPr>
        </p:nvGraphicFramePr>
        <p:xfrm>
          <a:off x="3105141" y="1008619"/>
          <a:ext cx="2324100" cy="444500"/>
        </p:xfrm>
        <a:graphic>
          <a:graphicData uri="http://schemas.openxmlformats.org/presentationml/2006/ole">
            <mc:AlternateContent xmlns:mc="http://schemas.openxmlformats.org/markup-compatibility/2006">
              <mc:Choice xmlns:v="urn:schemas-microsoft-com:vml" Requires="v">
                <p:oleObj name="Equation" r:id="rId4" imgW="2324100" imgH="444500" progId="Equation.DSMT4">
                  <p:embed/>
                </p:oleObj>
              </mc:Choice>
              <mc:Fallback>
                <p:oleObj name="Equation" r:id="rId4" imgW="2324100" imgH="444500" progId="Equation.DSMT4">
                  <p:embed/>
                  <p:pic>
                    <p:nvPicPr>
                      <p:cNvPr id="8" name="对象 7">
                        <a:extLst>
                          <a:ext uri="{FF2B5EF4-FFF2-40B4-BE49-F238E27FC236}">
                            <a16:creationId xmlns:a16="http://schemas.microsoft.com/office/drawing/2014/main" id="{1E72331F-E6B9-F2CB-C915-8161B044D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41" y="1008619"/>
                        <a:ext cx="23241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文本框 4">
            <a:extLst>
              <a:ext uri="{FF2B5EF4-FFF2-40B4-BE49-F238E27FC236}">
                <a16:creationId xmlns:a16="http://schemas.microsoft.com/office/drawing/2014/main" id="{966A7EAA-DAAF-5DB9-D162-2832A4B96852}"/>
              </a:ext>
            </a:extLst>
          </p:cNvPr>
          <p:cNvSpPr txBox="1"/>
          <p:nvPr/>
        </p:nvSpPr>
        <p:spPr>
          <a:xfrm>
            <a:off x="0" y="4666125"/>
            <a:ext cx="9144000" cy="477375"/>
          </a:xfrm>
          <a:prstGeom prst="rect">
            <a:avLst/>
          </a:prstGeom>
          <a:solidFill>
            <a:srgbClr val="1B4367"/>
          </a:solidFill>
        </p:spPr>
        <p:txBody>
          <a:bodyPr wrap="square" rtlCol="0">
            <a:spAutoFit/>
          </a:bodyPr>
          <a:lstStyle/>
          <a:p>
            <a:pPr algn="just">
              <a:lnSpc>
                <a:spcPct val="125000"/>
              </a:lnSpc>
            </a:pPr>
            <a:r>
              <a:rPr lang="en-US" alt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[10]Ling X, Liu Q-Y, Hua B, </a:t>
            </a:r>
            <a:r>
              <a:rPr lang="zh-CN" altLang="en-US"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等</a:t>
            </a:r>
            <a:r>
              <a:rPr lang="en-US" alt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Spatial groups and cyclic oscillations induced by positive correlation between moving direction and phase of mobile oscillators[J]. Physics Letters A, 2022, 452: 128428.</a:t>
            </a:r>
            <a:endParaRPr lang="zh-CN" alt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DA954CD0-6D32-AE41-A2F3-BA9088A53525}"/>
              </a:ext>
            </a:extLst>
          </p:cNvPr>
          <p:cNvGraphicFramePr>
            <a:graphicFrameLocks noChangeAspect="1"/>
          </p:cNvGraphicFramePr>
          <p:nvPr>
            <p:extLst>
              <p:ext uri="{D42A27DB-BD31-4B8C-83A1-F6EECF244321}">
                <p14:modId xmlns:p14="http://schemas.microsoft.com/office/powerpoint/2010/main" val="3458513066"/>
              </p:ext>
            </p:extLst>
          </p:nvPr>
        </p:nvGraphicFramePr>
        <p:xfrm>
          <a:off x="3317791" y="2917659"/>
          <a:ext cx="2730500" cy="355600"/>
        </p:xfrm>
        <a:graphic>
          <a:graphicData uri="http://schemas.openxmlformats.org/presentationml/2006/ole">
            <mc:AlternateContent xmlns:mc="http://schemas.openxmlformats.org/markup-compatibility/2006">
              <mc:Choice xmlns:v="urn:schemas-microsoft-com:vml" Requires="v">
                <p:oleObj name="Equation" r:id="rId6" imgW="2730240" imgH="355320" progId="Equation.DSMT4">
                  <p:embed/>
                </p:oleObj>
              </mc:Choice>
              <mc:Fallback>
                <p:oleObj name="Equation" r:id="rId6" imgW="2730240" imgH="355320" progId="Equation.DSMT4">
                  <p:embed/>
                  <p:pic>
                    <p:nvPicPr>
                      <p:cNvPr id="0" name=""/>
                      <p:cNvPicPr/>
                      <p:nvPr/>
                    </p:nvPicPr>
                    <p:blipFill>
                      <a:blip r:embed="rId7"/>
                      <a:stretch>
                        <a:fillRect/>
                      </a:stretch>
                    </p:blipFill>
                    <p:spPr>
                      <a:xfrm>
                        <a:off x="3317791" y="2917659"/>
                        <a:ext cx="2730500" cy="3556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7748CEEC-53C0-77FF-5175-996A3D576911}"/>
              </a:ext>
            </a:extLst>
          </p:cNvPr>
          <p:cNvGraphicFramePr>
            <a:graphicFrameLocks noChangeAspect="1"/>
          </p:cNvGraphicFramePr>
          <p:nvPr>
            <p:extLst>
              <p:ext uri="{D42A27DB-BD31-4B8C-83A1-F6EECF244321}">
                <p14:modId xmlns:p14="http://schemas.microsoft.com/office/powerpoint/2010/main" val="2949477345"/>
              </p:ext>
            </p:extLst>
          </p:nvPr>
        </p:nvGraphicFramePr>
        <p:xfrm>
          <a:off x="3269261" y="1467327"/>
          <a:ext cx="939800" cy="254000"/>
        </p:xfrm>
        <a:graphic>
          <a:graphicData uri="http://schemas.openxmlformats.org/presentationml/2006/ole">
            <mc:AlternateContent xmlns:mc="http://schemas.openxmlformats.org/markup-compatibility/2006">
              <mc:Choice xmlns:v="urn:schemas-microsoft-com:vml" Requires="v">
                <p:oleObj name="Equation" r:id="rId8" imgW="939600" imgH="253800" progId="Equation.DSMT4">
                  <p:embed/>
                </p:oleObj>
              </mc:Choice>
              <mc:Fallback>
                <p:oleObj name="Equation" r:id="rId8" imgW="939600" imgH="253800" progId="Equation.DSMT4">
                  <p:embed/>
                  <p:pic>
                    <p:nvPicPr>
                      <p:cNvPr id="0" name=""/>
                      <p:cNvPicPr/>
                      <p:nvPr/>
                    </p:nvPicPr>
                    <p:blipFill>
                      <a:blip r:embed="rId9"/>
                      <a:stretch>
                        <a:fillRect/>
                      </a:stretch>
                    </p:blipFill>
                    <p:spPr>
                      <a:xfrm>
                        <a:off x="3269261" y="1467327"/>
                        <a:ext cx="939800" cy="254000"/>
                      </a:xfrm>
                      <a:prstGeom prst="rect">
                        <a:avLst/>
                      </a:prstGeom>
                    </p:spPr>
                  </p:pic>
                </p:oleObj>
              </mc:Fallback>
            </mc:AlternateContent>
          </a:graphicData>
        </a:graphic>
      </p:graphicFrame>
      <p:sp>
        <p:nvSpPr>
          <p:cNvPr id="4" name="Text Placeholder 2">
            <a:extLst>
              <a:ext uri="{FF2B5EF4-FFF2-40B4-BE49-F238E27FC236}">
                <a16:creationId xmlns:a16="http://schemas.microsoft.com/office/drawing/2014/main" id="{DC8323F5-4805-0644-F992-EEB2D856EFD9}"/>
              </a:ext>
            </a:extLst>
          </p:cNvPr>
          <p:cNvSpPr txBox="1"/>
          <p:nvPr/>
        </p:nvSpPr>
        <p:spPr>
          <a:xfrm>
            <a:off x="2129704" y="1054250"/>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100" b="1" dirty="0">
                <a:solidFill>
                  <a:srgbClr val="1B4367"/>
                </a:solidFill>
                <a:cs typeface="+mn-ea"/>
                <a:sym typeface="+mn-lt"/>
              </a:rPr>
              <a:t>相位：</a:t>
            </a:r>
          </a:p>
          <a:p>
            <a:endParaRPr lang="zh-CN" altLang="en-US" sz="1100" b="1" dirty="0">
              <a:solidFill>
                <a:srgbClr val="1B4367"/>
              </a:solidFill>
              <a:cs typeface="+mn-ea"/>
              <a:sym typeface="+mn-lt"/>
            </a:endParaRPr>
          </a:p>
        </p:txBody>
      </p:sp>
    </p:spTree>
    <p:extLst>
      <p:ext uri="{BB962C8B-B14F-4D97-AF65-F5344CB8AC3E}">
        <p14:creationId xmlns:p14="http://schemas.microsoft.com/office/powerpoint/2010/main" val="1123073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2506355" y="1712199"/>
            <a:ext cx="4862675" cy="273517"/>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endParaRPr lang="zh-CN" altLang="en-US" sz="1400" b="1" dirty="0">
              <a:solidFill>
                <a:srgbClr val="1B4367"/>
              </a:solidFill>
              <a:latin typeface="+mn-lt"/>
              <a:ea typeface="+mn-ea"/>
              <a:cs typeface="+mn-ea"/>
              <a:sym typeface="+mn-lt"/>
            </a:endParaRPr>
          </a:p>
        </p:txBody>
      </p:sp>
      <p:sp>
        <p:nvSpPr>
          <p:cNvPr id="2" name="Rectangle 2"/>
          <p:cNvSpPr>
            <a:spLocks noChangeArrowheads="1"/>
          </p:cNvSpPr>
          <p:nvPr/>
        </p:nvSpPr>
        <p:spPr bwMode="auto">
          <a:xfrm>
            <a:off x="304800" y="8432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a:extLst>
              <a:ext uri="{FF2B5EF4-FFF2-40B4-BE49-F238E27FC236}">
                <a16:creationId xmlns:a16="http://schemas.microsoft.com/office/drawing/2014/main" id="{9043EDE1-9834-B7B7-AFEC-37686386AA8D}"/>
              </a:ext>
            </a:extLst>
          </p:cNvPr>
          <p:cNvGraphicFramePr>
            <a:graphicFrameLocks noChangeAspect="1"/>
          </p:cNvGraphicFramePr>
          <p:nvPr>
            <p:extLst>
              <p:ext uri="{D42A27DB-BD31-4B8C-83A1-F6EECF244321}">
                <p14:modId xmlns:p14="http://schemas.microsoft.com/office/powerpoint/2010/main" val="912401077"/>
              </p:ext>
            </p:extLst>
          </p:nvPr>
        </p:nvGraphicFramePr>
        <p:xfrm>
          <a:off x="2468967" y="889747"/>
          <a:ext cx="1409700" cy="444500"/>
        </p:xfrm>
        <a:graphic>
          <a:graphicData uri="http://schemas.openxmlformats.org/presentationml/2006/ole">
            <mc:AlternateContent xmlns:mc="http://schemas.openxmlformats.org/markup-compatibility/2006">
              <mc:Choice xmlns:v="urn:schemas-microsoft-com:vml" Requires="v">
                <p:oleObj name="Equation" r:id="rId3" imgW="1409400" imgH="444240" progId="Equation.DSMT4">
                  <p:embed/>
                </p:oleObj>
              </mc:Choice>
              <mc:Fallback>
                <p:oleObj name="Equation" r:id="rId3" imgW="1409400" imgH="444240" progId="Equation.DSMT4">
                  <p:embed/>
                  <p:pic>
                    <p:nvPicPr>
                      <p:cNvPr id="10" name="对象 9">
                        <a:extLst>
                          <a:ext uri="{FF2B5EF4-FFF2-40B4-BE49-F238E27FC236}">
                            <a16:creationId xmlns:a16="http://schemas.microsoft.com/office/drawing/2014/main" id="{9043EDE1-9834-B7B7-AFEC-37686386AA8D}"/>
                          </a:ext>
                        </a:extLst>
                      </p:cNvPr>
                      <p:cNvPicPr/>
                      <p:nvPr/>
                    </p:nvPicPr>
                    <p:blipFill>
                      <a:blip r:embed="rId4"/>
                      <a:stretch>
                        <a:fillRect/>
                      </a:stretch>
                    </p:blipFill>
                    <p:spPr>
                      <a:xfrm>
                        <a:off x="2468967" y="889747"/>
                        <a:ext cx="1409700" cy="444500"/>
                      </a:xfrm>
                      <a:prstGeom prst="rect">
                        <a:avLst/>
                      </a:prstGeom>
                    </p:spPr>
                  </p:pic>
                </p:oleObj>
              </mc:Fallback>
            </mc:AlternateContent>
          </a:graphicData>
        </a:graphic>
      </p:graphicFrame>
      <p:sp>
        <p:nvSpPr>
          <p:cNvPr id="11" name="Text Placeholder 2">
            <a:extLst>
              <a:ext uri="{FF2B5EF4-FFF2-40B4-BE49-F238E27FC236}">
                <a16:creationId xmlns:a16="http://schemas.microsoft.com/office/drawing/2014/main" id="{6A623905-8460-BCF1-E077-85D3D6466C78}"/>
              </a:ext>
            </a:extLst>
          </p:cNvPr>
          <p:cNvSpPr txBox="1"/>
          <p:nvPr/>
        </p:nvSpPr>
        <p:spPr>
          <a:xfrm>
            <a:off x="1463749" y="919787"/>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100" dirty="0">
                <a:solidFill>
                  <a:srgbClr val="1B4367"/>
                </a:solidFill>
                <a:cs typeface="+mn-ea"/>
                <a:sym typeface="+mn-lt"/>
              </a:rPr>
              <a:t>全局序参量</a:t>
            </a:r>
            <a:r>
              <a:rPr lang="en-US" altLang="zh-CN" sz="1100" dirty="0">
                <a:solidFill>
                  <a:srgbClr val="1B4367"/>
                </a:solidFill>
                <a:cs typeface="+mn-ea"/>
                <a:sym typeface="+mn-lt"/>
              </a:rPr>
              <a:t>:</a:t>
            </a:r>
            <a:endParaRPr lang="zh-CN" altLang="en-US" sz="1100" dirty="0">
              <a:solidFill>
                <a:srgbClr val="1B4367"/>
              </a:solidFill>
              <a:cs typeface="+mn-ea"/>
              <a:sym typeface="+mn-lt"/>
            </a:endParaRPr>
          </a:p>
        </p:txBody>
      </p:sp>
      <p:pic>
        <p:nvPicPr>
          <p:cNvPr id="13" name="图片 12">
            <a:extLst>
              <a:ext uri="{FF2B5EF4-FFF2-40B4-BE49-F238E27FC236}">
                <a16:creationId xmlns:a16="http://schemas.microsoft.com/office/drawing/2014/main" id="{50E3BE0C-FD18-D087-D486-37421FDAB375}"/>
              </a:ext>
            </a:extLst>
          </p:cNvPr>
          <p:cNvPicPr>
            <a:picLocks noChangeAspect="1"/>
          </p:cNvPicPr>
          <p:nvPr/>
        </p:nvPicPr>
        <p:blipFill rotWithShape="1">
          <a:blip r:embed="rId5">
            <a:extLst>
              <a:ext uri="{28A0092B-C50C-407E-A947-70E740481C1C}">
                <a14:useLocalDpi xmlns:a14="http://schemas.microsoft.com/office/drawing/2010/main" val="0"/>
              </a:ext>
            </a:extLst>
          </a:blip>
          <a:srcRect l="8631" r="7619"/>
          <a:stretch/>
        </p:blipFill>
        <p:spPr>
          <a:xfrm>
            <a:off x="939653" y="1933547"/>
            <a:ext cx="7375008" cy="1845589"/>
          </a:xfrm>
          <a:prstGeom prst="rect">
            <a:avLst/>
          </a:prstGeom>
        </p:spPr>
      </p:pic>
      <p:sp>
        <p:nvSpPr>
          <p:cNvPr id="3" name="Text Placeholder 2">
            <a:extLst>
              <a:ext uri="{FF2B5EF4-FFF2-40B4-BE49-F238E27FC236}">
                <a16:creationId xmlns:a16="http://schemas.microsoft.com/office/drawing/2014/main" id="{2BCBECB4-2C6D-AE23-7056-040B6A3D0332}"/>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现象分析</a:t>
            </a:r>
          </a:p>
          <a:p>
            <a:endParaRPr lang="zh-CN" altLang="en-US" sz="1100" b="1" dirty="0">
              <a:solidFill>
                <a:srgbClr val="1B4367"/>
              </a:solidFill>
              <a:cs typeface="+mn-ea"/>
              <a:sym typeface="+mn-lt"/>
            </a:endParaRPr>
          </a:p>
        </p:txBody>
      </p:sp>
    </p:spTree>
    <p:extLst>
      <p:ext uri="{BB962C8B-B14F-4D97-AF65-F5344CB8AC3E}">
        <p14:creationId xmlns:p14="http://schemas.microsoft.com/office/powerpoint/2010/main" val="962961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1906915" y="1188959"/>
            <a:ext cx="4862675"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endParaRPr lang="zh-CN" altLang="en-US" sz="1400" b="1" dirty="0">
              <a:solidFill>
                <a:srgbClr val="1B4367"/>
              </a:solidFill>
              <a:latin typeface="+mn-lt"/>
              <a:ea typeface="+mn-ea"/>
              <a:cs typeface="+mn-ea"/>
              <a:sym typeface="+mn-lt"/>
            </a:endParaRPr>
          </a:p>
        </p:txBody>
      </p:sp>
      <p:pic>
        <p:nvPicPr>
          <p:cNvPr id="4" name="图片 3">
            <a:extLst>
              <a:ext uri="{FF2B5EF4-FFF2-40B4-BE49-F238E27FC236}">
                <a16:creationId xmlns:a16="http://schemas.microsoft.com/office/drawing/2014/main" id="{9BAB281F-7702-A4DC-41D1-7DC245C350C6}"/>
              </a:ext>
            </a:extLst>
          </p:cNvPr>
          <p:cNvPicPr>
            <a:picLocks noChangeAspect="1"/>
          </p:cNvPicPr>
          <p:nvPr/>
        </p:nvPicPr>
        <p:blipFill rotWithShape="1">
          <a:blip r:embed="rId3">
            <a:extLst>
              <a:ext uri="{28A0092B-C50C-407E-A947-70E740481C1C}">
                <a14:useLocalDpi xmlns:a14="http://schemas.microsoft.com/office/drawing/2010/main" val="0"/>
              </a:ext>
            </a:extLst>
          </a:blip>
          <a:srcRect l="6971" t="5011" r="6061" b="3024"/>
          <a:stretch/>
        </p:blipFill>
        <p:spPr>
          <a:xfrm>
            <a:off x="2419497" y="255863"/>
            <a:ext cx="4184777" cy="3320855"/>
          </a:xfrm>
          <a:prstGeom prst="rect">
            <a:avLst/>
          </a:prstGeom>
        </p:spPr>
      </p:pic>
      <p:sp>
        <p:nvSpPr>
          <p:cNvPr id="6" name="文本框 5">
            <a:extLst>
              <a:ext uri="{FF2B5EF4-FFF2-40B4-BE49-F238E27FC236}">
                <a16:creationId xmlns:a16="http://schemas.microsoft.com/office/drawing/2014/main" id="{B6E9B6AD-5C3E-5E9D-AB40-1897F012AA11}"/>
              </a:ext>
            </a:extLst>
          </p:cNvPr>
          <p:cNvSpPr txBox="1"/>
          <p:nvPr/>
        </p:nvSpPr>
        <p:spPr>
          <a:xfrm>
            <a:off x="514033" y="3512922"/>
            <a:ext cx="7801640" cy="1442254"/>
          </a:xfrm>
          <a:prstGeom prst="rect">
            <a:avLst/>
          </a:prstGeom>
          <a:noFill/>
        </p:spPr>
        <p:txBody>
          <a:bodyPr wrap="square">
            <a:spAutoFit/>
          </a:bodyPr>
          <a:lstStyle/>
          <a:p>
            <a:pPr indent="288290">
              <a:lnSpc>
                <a:spcPct val="150000"/>
              </a:lnSpc>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v=0.03</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r=1        λ=0.1            N=1000</a:t>
            </a:r>
          </a:p>
          <a:p>
            <a:pPr indent="288290">
              <a:lnSpc>
                <a:spcPct val="150000"/>
              </a:lnSpc>
            </a:pP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）中的红点表示振子的空间分布。</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pPr indent="288290">
              <a:lnSpc>
                <a:spcPct val="150000"/>
              </a:lnSpc>
            </a:pP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）可以看出，左组中的大多数振子的固有频率是正的，相反，右组中的大多数振子的固有频率是负的。</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pPr indent="288290">
              <a:lnSpc>
                <a:spcPct val="150000"/>
              </a:lnSpc>
            </a:pP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）所示，每组中的振子具有相同的相位，两组都已经达到同步。</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pPr indent="288290">
              <a:lnSpc>
                <a:spcPct val="150000"/>
              </a:lnSpc>
            </a:pP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）所示</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导致整个系统的全局序参量的循环振荡。</a:t>
            </a:r>
          </a:p>
        </p:txBody>
      </p:sp>
      <p:sp>
        <p:nvSpPr>
          <p:cNvPr id="2" name="Text Placeholder 2">
            <a:extLst>
              <a:ext uri="{FF2B5EF4-FFF2-40B4-BE49-F238E27FC236}">
                <a16:creationId xmlns:a16="http://schemas.microsoft.com/office/drawing/2014/main" id="{F888438F-99DF-BF9F-0BE3-2B44B1331C41}"/>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现象分析</a:t>
            </a:r>
          </a:p>
          <a:p>
            <a:endParaRPr lang="zh-CN" altLang="en-US" sz="1100" b="1" dirty="0">
              <a:solidFill>
                <a:srgbClr val="1B4367"/>
              </a:solidFill>
              <a:cs typeface="+mn-ea"/>
              <a:sym typeface="+mn-lt"/>
            </a:endParaRPr>
          </a:p>
        </p:txBody>
      </p:sp>
    </p:spTree>
    <p:extLst>
      <p:ext uri="{BB962C8B-B14F-4D97-AF65-F5344CB8AC3E}">
        <p14:creationId xmlns:p14="http://schemas.microsoft.com/office/powerpoint/2010/main" val="1279824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2506355" y="1712199"/>
            <a:ext cx="4862675" cy="273517"/>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endParaRPr lang="zh-CN" altLang="en-US" sz="1400" b="1" dirty="0">
              <a:solidFill>
                <a:srgbClr val="1B4367"/>
              </a:solidFill>
              <a:latin typeface="+mn-lt"/>
              <a:ea typeface="+mn-ea"/>
              <a:cs typeface="+mn-ea"/>
              <a:sym typeface="+mn-lt"/>
            </a:endParaRPr>
          </a:p>
        </p:txBody>
      </p:sp>
      <mc:AlternateContent xmlns:mc="http://schemas.openxmlformats.org/markup-compatibility/2006" xmlns:a14="http://schemas.microsoft.com/office/drawing/2010/main">
        <mc:Choice Requires="a14">
          <p:sp>
            <p:nvSpPr>
              <p:cNvPr id="13" name="文本框 12"/>
              <p:cNvSpPr txBox="1"/>
              <p:nvPr/>
            </p:nvSpPr>
            <p:spPr>
              <a:xfrm>
                <a:off x="1680210" y="971859"/>
                <a:ext cx="5836920" cy="3302892"/>
              </a:xfrm>
              <a:prstGeom prst="rect">
                <a:avLst/>
              </a:prstGeom>
              <a:noFill/>
            </p:spPr>
            <p:txBody>
              <a:bodyPr wrap="square">
                <a:spAutoFit/>
              </a:bodyPr>
              <a:lstStyle/>
              <a:p>
                <a:pPr indent="288290">
                  <a:lnSpc>
                    <a:spcPts val="1800"/>
                  </a:lnSpc>
                </a:pPr>
                <a:r>
                  <a:rPr lang="zh-CN" altLang="zh-CN" sz="1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①加入视角的影响 </a:t>
                </a:r>
                <a:r>
                  <a:rPr lang="zh-CN"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在这里我们考虑给定一个限制角</a:t>
                </a:r>
                <a14:m>
                  <m:oMath xmlns:m="http://schemas.openxmlformats.org/officeDocument/2006/math">
                    <m:r>
                      <a:rPr lang="en-US" altLang="zh-CN" sz="1200">
                        <a:solidFill>
                          <a:schemeClr val="tx1"/>
                        </a:solidFill>
                        <a:latin typeface="Cambria Math" panose="02040503050406030204" pitchFamily="18" charset="0"/>
                        <a:ea typeface="微软雅黑" panose="020B0503020204020204" pitchFamily="34" charset="-122"/>
                        <a:cs typeface="+mn-ea"/>
                      </a:rPr>
                      <m:t>𝛽</m:t>
                    </m:r>
                  </m:oMath>
                </a14:m>
                <a:r>
                  <a:rPr lang="zh-CN"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，当两个振子空间上的方向差小于限制角</a:t>
                </a:r>
                <a14:m>
                  <m:oMath xmlns:m="http://schemas.openxmlformats.org/officeDocument/2006/math">
                    <m:r>
                      <a:rPr lang="en-US" altLang="zh-CN" sz="1200">
                        <a:solidFill>
                          <a:schemeClr val="tx1"/>
                        </a:solidFill>
                        <a:latin typeface="Cambria Math" panose="02040503050406030204" pitchFamily="18" charset="0"/>
                        <a:ea typeface="微软雅黑" panose="020B0503020204020204" pitchFamily="34" charset="-122"/>
                        <a:cs typeface="+mn-ea"/>
                      </a:rPr>
                      <m:t>𝛽</m:t>
                    </m:r>
                  </m:oMath>
                </a14:m>
                <a:r>
                  <a:rPr lang="zh-CN"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，那么它们趋向于同步，取向一致，此时</a:t>
                </a:r>
                <a14:m>
                  <m:oMath xmlns:m="http://schemas.openxmlformats.org/officeDocument/2006/math">
                    <m:sSub>
                      <m:sSubPr>
                        <m:ctrlPr>
                          <a:rPr lang="zh-CN" altLang="zh-CN" sz="1200" i="1">
                            <a:solidFill>
                              <a:schemeClr val="tx1"/>
                            </a:solidFill>
                            <a:latin typeface="Cambria Math" panose="02040503050406030204" pitchFamily="18" charset="0"/>
                            <a:ea typeface="微软雅黑" panose="020B0503020204020204" pitchFamily="34" charset="-122"/>
                            <a:cs typeface="+mn-ea"/>
                          </a:rPr>
                        </m:ctrlPr>
                      </m:sSubPr>
                      <m:e>
                        <m:r>
                          <a:rPr lang="en-US" altLang="zh-CN" sz="1200">
                            <a:solidFill>
                              <a:schemeClr val="tx1"/>
                            </a:solidFill>
                            <a:latin typeface="Cambria Math" panose="02040503050406030204" pitchFamily="18" charset="0"/>
                            <a:ea typeface="微软雅黑" panose="020B0503020204020204" pitchFamily="34" charset="-122"/>
                            <a:cs typeface="+mn-ea"/>
                          </a:rPr>
                          <m:t>𝐴</m:t>
                        </m:r>
                      </m:e>
                      <m:sub>
                        <m:r>
                          <a:rPr lang="en-US" altLang="zh-CN" sz="1200">
                            <a:solidFill>
                              <a:schemeClr val="tx1"/>
                            </a:solidFill>
                            <a:latin typeface="Cambria Math" panose="02040503050406030204" pitchFamily="18" charset="0"/>
                            <a:ea typeface="微软雅黑" panose="020B0503020204020204" pitchFamily="34" charset="-122"/>
                            <a:cs typeface="+mn-ea"/>
                          </a:rPr>
                          <m:t>𝑖𝑗</m:t>
                        </m:r>
                      </m:sub>
                    </m:sSub>
                    <m:r>
                      <a:rPr lang="en-US" altLang="zh-CN" sz="1200">
                        <a:solidFill>
                          <a:schemeClr val="tx1"/>
                        </a:solidFill>
                        <a:latin typeface="Cambria Math" panose="02040503050406030204" pitchFamily="18" charset="0"/>
                        <a:ea typeface="微软雅黑" panose="020B0503020204020204" pitchFamily="34" charset="-122"/>
                        <a:cs typeface="+mn-ea"/>
                      </a:rPr>
                      <m:t>=</m:t>
                    </m:r>
                    <m:r>
                      <a:rPr lang="en-US" altLang="zh-CN" sz="1200">
                        <a:solidFill>
                          <a:schemeClr val="tx1"/>
                        </a:solidFill>
                        <a:latin typeface="Cambria Math" panose="02040503050406030204" pitchFamily="18" charset="0"/>
                        <a:ea typeface="微软雅黑" panose="020B0503020204020204" pitchFamily="34" charset="-122"/>
                        <a:cs typeface="+mn-ea"/>
                      </a:rPr>
                      <m:t>1</m:t>
                    </m:r>
                  </m:oMath>
                </a14:m>
                <a:r>
                  <a:rPr lang="zh-CN"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。当振子空间上的方向差大于限制角</a:t>
                </a:r>
                <a14:m>
                  <m:oMath xmlns:m="http://schemas.openxmlformats.org/officeDocument/2006/math">
                    <m:r>
                      <a:rPr lang="en-US" altLang="zh-CN" sz="1200">
                        <a:solidFill>
                          <a:schemeClr val="tx1"/>
                        </a:solidFill>
                        <a:latin typeface="Cambria Math" panose="02040503050406030204" pitchFamily="18" charset="0"/>
                        <a:ea typeface="微软雅黑" panose="020B0503020204020204" pitchFamily="34" charset="-122"/>
                        <a:cs typeface="+mn-ea"/>
                      </a:rPr>
                      <m:t>𝛽</m:t>
                    </m:r>
                  </m:oMath>
                </a14:m>
                <a:r>
                  <a:rPr lang="zh-CN"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，那么它们之间不产生作用，此时</a:t>
                </a:r>
                <a14:m>
                  <m:oMath xmlns:m="http://schemas.openxmlformats.org/officeDocument/2006/math">
                    <m:sSub>
                      <m:sSubPr>
                        <m:ctrlPr>
                          <a:rPr lang="zh-CN" altLang="zh-CN" sz="1200" i="1">
                            <a:solidFill>
                              <a:schemeClr val="tx1"/>
                            </a:solidFill>
                            <a:latin typeface="Cambria Math" panose="02040503050406030204" pitchFamily="18" charset="0"/>
                            <a:ea typeface="微软雅黑" panose="020B0503020204020204" pitchFamily="34" charset="-122"/>
                            <a:cs typeface="+mn-ea"/>
                          </a:rPr>
                        </m:ctrlPr>
                      </m:sSubPr>
                      <m:e>
                        <m:r>
                          <a:rPr lang="en-US" altLang="zh-CN" sz="1200">
                            <a:solidFill>
                              <a:schemeClr val="tx1"/>
                            </a:solidFill>
                            <a:latin typeface="Cambria Math" panose="02040503050406030204" pitchFamily="18" charset="0"/>
                            <a:ea typeface="微软雅黑" panose="020B0503020204020204" pitchFamily="34" charset="-122"/>
                            <a:cs typeface="+mn-ea"/>
                          </a:rPr>
                          <m:t>𝐴</m:t>
                        </m:r>
                      </m:e>
                      <m:sub>
                        <m:r>
                          <a:rPr lang="en-US" altLang="zh-CN" sz="1200">
                            <a:solidFill>
                              <a:schemeClr val="tx1"/>
                            </a:solidFill>
                            <a:latin typeface="Cambria Math" panose="02040503050406030204" pitchFamily="18" charset="0"/>
                            <a:ea typeface="微软雅黑" panose="020B0503020204020204" pitchFamily="34" charset="-122"/>
                            <a:cs typeface="+mn-ea"/>
                          </a:rPr>
                          <m:t>𝑖𝑗</m:t>
                        </m:r>
                      </m:sub>
                    </m:sSub>
                    <m:r>
                      <a:rPr lang="en-US" altLang="zh-CN" sz="1200">
                        <a:solidFill>
                          <a:schemeClr val="tx1"/>
                        </a:solidFill>
                        <a:latin typeface="Cambria Math" panose="02040503050406030204" pitchFamily="18" charset="0"/>
                        <a:ea typeface="微软雅黑" panose="020B0503020204020204" pitchFamily="34" charset="-122"/>
                        <a:cs typeface="+mn-ea"/>
                      </a:rPr>
                      <m:t>=</m:t>
                    </m:r>
                    <m:r>
                      <a:rPr lang="en-US" altLang="zh-CN" sz="1200">
                        <a:solidFill>
                          <a:schemeClr val="tx1"/>
                        </a:solidFill>
                        <a:latin typeface="Cambria Math" panose="02040503050406030204" pitchFamily="18" charset="0"/>
                        <a:ea typeface="微软雅黑" panose="020B0503020204020204" pitchFamily="34" charset="-122"/>
                        <a:cs typeface="+mn-ea"/>
                      </a:rPr>
                      <m:t>0</m:t>
                    </m:r>
                  </m:oMath>
                </a14:m>
                <a:r>
                  <a:rPr lang="zh-CN"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。即，</a:t>
                </a: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除了上述情况之外，还可以考虑反向作用，即，</a:t>
                </a: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r>
                  <a:rPr lang="zh-CN"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1200" i="1">
                            <a:solidFill>
                              <a:schemeClr val="tx1"/>
                            </a:solidFill>
                            <a:latin typeface="Cambria Math" panose="02040503050406030204" pitchFamily="18" charset="0"/>
                            <a:ea typeface="微软雅黑" panose="020B0503020204020204" pitchFamily="34" charset="-122"/>
                            <a:cs typeface="+mn-ea"/>
                          </a:rPr>
                        </m:ctrlPr>
                      </m:sSubPr>
                      <m:e>
                        <m:r>
                          <a:rPr lang="en-US" altLang="zh-CN" sz="1200">
                            <a:solidFill>
                              <a:schemeClr val="tx1"/>
                            </a:solidFill>
                            <a:latin typeface="Cambria Math" panose="02040503050406030204" pitchFamily="18" charset="0"/>
                            <a:ea typeface="微软雅黑" panose="020B0503020204020204" pitchFamily="34" charset="-122"/>
                            <a:cs typeface="+mn-ea"/>
                          </a:rPr>
                          <m:t>𝐴</m:t>
                        </m:r>
                      </m:e>
                      <m:sub>
                        <m:r>
                          <a:rPr lang="en-US" altLang="zh-CN" sz="1200">
                            <a:solidFill>
                              <a:schemeClr val="tx1"/>
                            </a:solidFill>
                            <a:latin typeface="Cambria Math" panose="02040503050406030204" pitchFamily="18" charset="0"/>
                            <a:ea typeface="微软雅黑" panose="020B0503020204020204" pitchFamily="34" charset="-122"/>
                            <a:cs typeface="+mn-ea"/>
                          </a:rPr>
                          <m:t>𝑖𝑗</m:t>
                        </m:r>
                      </m:sub>
                    </m:sSub>
                    <m:r>
                      <a:rPr lang="en-US" altLang="zh-CN" sz="1200">
                        <a:solidFill>
                          <a:schemeClr val="tx1"/>
                        </a:solidFill>
                        <a:latin typeface="Cambria Math" panose="02040503050406030204" pitchFamily="18" charset="0"/>
                        <a:ea typeface="微软雅黑" panose="020B0503020204020204" pitchFamily="34" charset="-122"/>
                        <a:cs typeface="+mn-ea"/>
                      </a:rPr>
                      <m:t>=−</m:t>
                    </m:r>
                    <m:r>
                      <a:rPr lang="en-US" altLang="zh-CN" sz="1200">
                        <a:solidFill>
                          <a:schemeClr val="tx1"/>
                        </a:solidFill>
                        <a:latin typeface="Cambria Math" panose="02040503050406030204" pitchFamily="18" charset="0"/>
                        <a:ea typeface="微软雅黑" panose="020B0503020204020204" pitchFamily="34" charset="-122"/>
                        <a:cs typeface="+mn-ea"/>
                      </a:rPr>
                      <m:t>1</m:t>
                    </m:r>
                  </m:oMath>
                </a14:m>
                <a:r>
                  <a:rPr lang="zh-CN"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会造成两振子空间取向趋于相差</a:t>
                </a:r>
                <a14:m>
                  <m:oMath xmlns:m="http://schemas.openxmlformats.org/officeDocument/2006/math">
                    <m:r>
                      <a:rPr lang="en-US" altLang="zh-CN" sz="1200">
                        <a:solidFill>
                          <a:schemeClr val="tx1"/>
                        </a:solidFill>
                        <a:latin typeface="Cambria Math" panose="02040503050406030204" pitchFamily="18" charset="0"/>
                        <a:ea typeface="微软雅黑" panose="020B0503020204020204" pitchFamily="34" charset="-122"/>
                        <a:cs typeface="+mn-ea"/>
                      </a:rPr>
                      <m:t>𝜋</m:t>
                    </m:r>
                    <m:r>
                      <a:rPr lang="zh-CN" altLang="en-US" sz="1200" i="1">
                        <a:latin typeface="Cambria Math" panose="02040503050406030204" pitchFamily="18" charset="0"/>
                        <a:ea typeface="微软雅黑" panose="020B0503020204020204" pitchFamily="34" charset="-122"/>
                        <a:cs typeface="+mn-ea"/>
                      </a:rPr>
                      <m:t>。</m:t>
                    </m:r>
                  </m:oMath>
                </a14:m>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a:p>
                <a:pPr indent="288290">
                  <a:lnSpc>
                    <a:spcPts val="1800"/>
                  </a:lnSpc>
                </a:pPr>
                <a:endParaRPr lang="zh-CN" altLang="zh-CN" sz="1200"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a:p>
                <a:pPr indent="288290">
                  <a:lnSpc>
                    <a:spcPts val="1800"/>
                  </a:lnSpc>
                </a:pPr>
                <a:endParaRPr lang="zh-CN" altLang="zh-CN" sz="1200"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a:p>
                <a:pPr indent="288290">
                  <a:lnSpc>
                    <a:spcPts val="1800"/>
                  </a:lnSpc>
                </a:pP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680210" y="971859"/>
                <a:ext cx="5836920" cy="3302892"/>
              </a:xfrm>
              <a:prstGeom prst="rect">
                <a:avLst/>
              </a:prstGeom>
              <a:blipFill>
                <a:blip r:embed="rId3"/>
                <a:stretch>
                  <a:fillRect l="-104"/>
                </a:stretch>
              </a:blipFill>
            </p:spPr>
            <p:txBody>
              <a:bodyPr/>
              <a:lstStyle/>
              <a:p>
                <a:r>
                  <a:rPr lang="zh-CN" altLang="en-US">
                    <a:noFill/>
                  </a:rPr>
                  <a:t> </a:t>
                </a:r>
              </a:p>
            </p:txBody>
          </p:sp>
        </mc:Fallback>
      </mc:AlternateContent>
      <p:sp>
        <p:nvSpPr>
          <p:cNvPr id="2" name="Rectangle 2"/>
          <p:cNvSpPr>
            <a:spLocks noChangeArrowheads="1"/>
          </p:cNvSpPr>
          <p:nvPr/>
        </p:nvSpPr>
        <p:spPr bwMode="auto">
          <a:xfrm>
            <a:off x="304800" y="8432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597828862"/>
              </p:ext>
            </p:extLst>
          </p:nvPr>
        </p:nvGraphicFramePr>
        <p:xfrm>
          <a:off x="3803582" y="1721819"/>
          <a:ext cx="1536700" cy="565792"/>
        </p:xfrm>
        <a:graphic>
          <a:graphicData uri="http://schemas.openxmlformats.org/presentationml/2006/ole">
            <mc:AlternateContent xmlns:mc="http://schemas.openxmlformats.org/markup-compatibility/2006">
              <mc:Choice xmlns:v="urn:schemas-microsoft-com:vml" Requires="v">
                <p:oleObj name="Equation" r:id="rId4" imgW="1536480" imgH="583920" progId="Equation.DSMT4">
                  <p:embed/>
                </p:oleObj>
              </mc:Choice>
              <mc:Fallback>
                <p:oleObj name="Equation" r:id="rId4" imgW="1536480" imgH="583920" progId="Equation.DSMT4">
                  <p:embed/>
                  <p:pic>
                    <p:nvPicPr>
                      <p:cNvPr id="4" name="对象 3"/>
                      <p:cNvPicPr>
                        <a:picLocks noChangeAspect="1" noChangeArrowheads="1"/>
                      </p:cNvPicPr>
                      <p:nvPr/>
                    </p:nvPicPr>
                    <p:blipFill>
                      <a:blip r:embed="rId5"/>
                      <a:srcRect/>
                      <a:stretch>
                        <a:fillRect/>
                      </a:stretch>
                    </p:blipFill>
                    <p:spPr bwMode="auto">
                      <a:xfrm>
                        <a:off x="3803582" y="1721819"/>
                        <a:ext cx="1536700" cy="565792"/>
                      </a:xfrm>
                      <a:prstGeom prst="rect">
                        <a:avLst/>
                      </a:prstGeom>
                      <a:noFill/>
                    </p:spPr>
                  </p:pic>
                </p:oleObj>
              </mc:Fallback>
            </mc:AlternateContent>
          </a:graphicData>
        </a:graphic>
      </p:graphicFrame>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213677360"/>
              </p:ext>
            </p:extLst>
          </p:nvPr>
        </p:nvGraphicFramePr>
        <p:xfrm>
          <a:off x="3808594" y="2644917"/>
          <a:ext cx="1574800" cy="565792"/>
        </p:xfrm>
        <a:graphic>
          <a:graphicData uri="http://schemas.openxmlformats.org/presentationml/2006/ole">
            <mc:AlternateContent xmlns:mc="http://schemas.openxmlformats.org/markup-compatibility/2006">
              <mc:Choice xmlns:v="urn:schemas-microsoft-com:vml" Requires="v">
                <p:oleObj name="Equation" r:id="rId6" imgW="1574800" imgH="584200" progId="Equation.DSMT4">
                  <p:embed/>
                </p:oleObj>
              </mc:Choice>
              <mc:Fallback>
                <p:oleObj name="Equation" r:id="rId6" imgW="1574800" imgH="584200" progId="Equation.DSMT4">
                  <p:embed/>
                  <p:pic>
                    <p:nvPicPr>
                      <p:cNvPr id="6"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8594" y="2644917"/>
                        <a:ext cx="1574800" cy="565792"/>
                      </a:xfrm>
                      <a:prstGeom prst="rect">
                        <a:avLst/>
                      </a:prstGeom>
                      <a:noFill/>
                    </p:spPr>
                  </p:pic>
                </p:oleObj>
              </mc:Fallback>
            </mc:AlternateContent>
          </a:graphicData>
        </a:graphic>
      </p:graphicFrame>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Text Placeholder 2">
            <a:extLst>
              <a:ext uri="{FF2B5EF4-FFF2-40B4-BE49-F238E27FC236}">
                <a16:creationId xmlns:a16="http://schemas.microsoft.com/office/drawing/2014/main" id="{CCD6F35A-98BF-3978-9870-77941B5A9AA9}"/>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研究内容</a:t>
            </a:r>
          </a:p>
          <a:p>
            <a:endParaRPr lang="zh-CN" altLang="en-US" sz="1100" b="1" dirty="0">
              <a:solidFill>
                <a:srgbClr val="1B4367"/>
              </a:solidFill>
              <a:cs typeface="+mn-ea"/>
              <a:sym typeface="+mn-lt"/>
            </a:endParaRPr>
          </a:p>
        </p:txBody>
      </p:sp>
    </p:spTree>
    <p:extLst>
      <p:ext uri="{BB962C8B-B14F-4D97-AF65-F5344CB8AC3E}">
        <p14:creationId xmlns:p14="http://schemas.microsoft.com/office/powerpoint/2010/main" val="4171602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2338715" y="2413239"/>
            <a:ext cx="4862675"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endParaRPr lang="zh-CN" altLang="en-US" sz="1400" b="1" dirty="0">
              <a:solidFill>
                <a:srgbClr val="1B4367"/>
              </a:solidFill>
              <a:latin typeface="+mn-lt"/>
              <a:ea typeface="+mn-ea"/>
              <a:cs typeface="+mn-ea"/>
              <a:sym typeface="+mn-lt"/>
            </a:endParaRPr>
          </a:p>
        </p:txBody>
      </p:sp>
      <p:sp>
        <p:nvSpPr>
          <p:cNvPr id="13" name="文本框 12"/>
          <p:cNvSpPr txBox="1"/>
          <p:nvPr/>
        </p:nvSpPr>
        <p:spPr>
          <a:xfrm>
            <a:off x="1512570" y="1672899"/>
            <a:ext cx="5836920" cy="1225400"/>
          </a:xfrm>
          <a:prstGeom prst="rect">
            <a:avLst/>
          </a:prstGeom>
          <a:noFill/>
        </p:spPr>
        <p:txBody>
          <a:bodyPr wrap="square">
            <a:spAutoFit/>
          </a:bodyPr>
          <a:lstStyle/>
          <a:p>
            <a:pPr indent="288290">
              <a:lnSpc>
                <a:spcPts val="1800"/>
              </a:lnSpc>
            </a:pP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a:p>
            <a:pPr indent="288290">
              <a:lnSpc>
                <a:spcPts val="1800"/>
              </a:lnSpc>
            </a:pPr>
            <a:r>
              <a:rPr lang="zh-CN" altLang="zh-CN" sz="1200" b="1" dirty="0">
                <a:latin typeface="Times New Roman" panose="02020603050405020304" pitchFamily="18" charset="0"/>
                <a:ea typeface="宋体" panose="02010600030101010101" pitchFamily="2" charset="-122"/>
                <a:cs typeface="Times New Roman" panose="02020603050405020304" pitchFamily="18" charset="0"/>
              </a:rPr>
              <a:t>②加入考虑阻挫 </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类似</a:t>
            </a:r>
            <a:r>
              <a:rPr lang="en-US" altLang="zh-CN" sz="12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Sakaguchi</a:t>
            </a:r>
            <a:r>
              <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Kuramoto</a:t>
            </a:r>
            <a:r>
              <a:rPr lang="zh-CN" altLang="en-US"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200" dirty="0">
                <a:latin typeface="Times New Roman" panose="02020603050405020304" pitchFamily="18" charset="0"/>
                <a:ea typeface="宋体" panose="02010600030101010101" pitchFamily="2" charset="-122"/>
                <a:cs typeface="Times New Roman" panose="02020603050405020304" pitchFamily="18" charset="0"/>
              </a:rPr>
              <a:t>考虑相位角加阻挫，形如：</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endParaRPr lang="zh-CN" altLang="zh-CN" sz="1200"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a:p>
            <a:pPr indent="288290">
              <a:lnSpc>
                <a:spcPts val="1800"/>
              </a:lnSpc>
            </a:pPr>
            <a:endParaRPr lang="zh-CN" altLang="zh-CN" sz="1200"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a:p>
            <a:pPr indent="288290">
              <a:lnSpc>
                <a:spcPts val="1800"/>
              </a:lnSpc>
            </a:pP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p:txBody>
      </p:sp>
      <p:sp>
        <p:nvSpPr>
          <p:cNvPr id="2" name="Rectangle 2"/>
          <p:cNvSpPr>
            <a:spLocks noChangeArrowheads="1"/>
          </p:cNvSpPr>
          <p:nvPr/>
        </p:nvSpPr>
        <p:spPr bwMode="auto">
          <a:xfrm>
            <a:off x="304800" y="8432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938856307"/>
              </p:ext>
            </p:extLst>
          </p:nvPr>
        </p:nvGraphicFramePr>
        <p:xfrm>
          <a:off x="3352800" y="2293929"/>
          <a:ext cx="2463800" cy="444500"/>
        </p:xfrm>
        <a:graphic>
          <a:graphicData uri="http://schemas.openxmlformats.org/presentationml/2006/ole">
            <mc:AlternateContent xmlns:mc="http://schemas.openxmlformats.org/markup-compatibility/2006">
              <mc:Choice xmlns:v="urn:schemas-microsoft-com:vml" Requires="v">
                <p:oleObj name="Equation" r:id="rId3" imgW="2463800" imgH="444500" progId="Equation.DSMT4">
                  <p:embed/>
                </p:oleObj>
              </mc:Choice>
              <mc:Fallback>
                <p:oleObj name="Equation" r:id="rId3" imgW="2463800" imgH="4445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293929"/>
                        <a:ext cx="24638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2">
            <a:extLst>
              <a:ext uri="{FF2B5EF4-FFF2-40B4-BE49-F238E27FC236}">
                <a16:creationId xmlns:a16="http://schemas.microsoft.com/office/drawing/2014/main" id="{121D281D-2331-7002-C831-6FDD5B9512D7}"/>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研究内容</a:t>
            </a:r>
          </a:p>
          <a:p>
            <a:endParaRPr lang="zh-CN" altLang="en-US" sz="1100" b="1" dirty="0">
              <a:solidFill>
                <a:srgbClr val="1B4367"/>
              </a:solidFill>
              <a:cs typeface="+mn-ea"/>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1906915" y="1185295"/>
            <a:ext cx="4862675"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endParaRPr lang="zh-CN" altLang="en-US" sz="1400" b="1" dirty="0">
              <a:solidFill>
                <a:srgbClr val="1B4367"/>
              </a:solidFill>
              <a:latin typeface="+mn-lt"/>
              <a:ea typeface="+mn-ea"/>
              <a:cs typeface="+mn-ea"/>
              <a:sym typeface="+mn-lt"/>
            </a:endParaRPr>
          </a:p>
        </p:txBody>
      </p:sp>
      <mc:AlternateContent xmlns:mc="http://schemas.openxmlformats.org/markup-compatibility/2006" xmlns:a14="http://schemas.microsoft.com/office/drawing/2010/main">
        <mc:Choice Requires="a14">
          <p:sp>
            <p:nvSpPr>
              <p:cNvPr id="9" name="文本框 8"/>
              <p:cNvSpPr txBox="1"/>
              <p:nvPr/>
            </p:nvSpPr>
            <p:spPr>
              <a:xfrm>
                <a:off x="1298502" y="261720"/>
                <a:ext cx="5991298" cy="1030539"/>
              </a:xfrm>
              <a:prstGeom prst="rect">
                <a:avLst/>
              </a:prstGeom>
              <a:noFill/>
            </p:spPr>
            <p:txBody>
              <a:bodyPr wrap="square">
                <a:spAutoFit/>
              </a:bodyPr>
              <a:lstStyle/>
              <a:p>
                <a:pPr indent="306070"/>
                <a:r>
                  <a:rPr lang="zh-CN" altLang="zh-CN" sz="1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③考虑空间距离权重函数 </a:t>
                </a:r>
                <a:r>
                  <a:rPr lang="zh-CN"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主要考虑加入空间距离权重函数，考虑其连续变化对振子相位和空间的影响。形如</a:t>
                </a: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306070"/>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306070"/>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306070"/>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其中 </a:t>
                </a:r>
                <a14:m>
                  <m:oMath xmlns:m="http://schemas.openxmlformats.org/officeDocument/2006/math">
                    <m:sSub>
                      <m:sSubPr>
                        <m:ctrlPr>
                          <a:rPr lang="zh-CN" altLang="zh-CN" sz="1200" i="1" smtClean="0">
                            <a:solidFill>
                              <a:schemeClr val="tx1"/>
                            </a:solidFill>
                            <a:latin typeface="Cambria Math" panose="02040503050406030204" pitchFamily="18" charset="0"/>
                            <a:ea typeface="微软雅黑" panose="020B0503020204020204" pitchFamily="34" charset="-122"/>
                            <a:cs typeface="+mn-ea"/>
                          </a:rPr>
                        </m:ctrlPr>
                      </m:sSubPr>
                      <m:e>
                        <m:r>
                          <a:rPr lang="en-US" altLang="zh-CN" sz="1200">
                            <a:solidFill>
                              <a:schemeClr val="tx1"/>
                            </a:solidFill>
                            <a:latin typeface="Cambria Math" panose="02040503050406030204" pitchFamily="18" charset="0"/>
                            <a:ea typeface="微软雅黑" panose="020B0503020204020204" pitchFamily="34" charset="-122"/>
                            <a:cs typeface="+mn-ea"/>
                          </a:rPr>
                          <m:t>𝐴</m:t>
                        </m:r>
                      </m:e>
                      <m:sub>
                        <m:r>
                          <a:rPr lang="en-US" altLang="zh-CN" sz="1200">
                            <a:solidFill>
                              <a:schemeClr val="tx1"/>
                            </a:solidFill>
                            <a:latin typeface="Cambria Math" panose="02040503050406030204" pitchFamily="18" charset="0"/>
                            <a:ea typeface="微软雅黑" panose="020B0503020204020204" pitchFamily="34" charset="-122"/>
                            <a:cs typeface="+mn-ea"/>
                          </a:rPr>
                          <m:t>𝑖𝑗</m:t>
                        </m:r>
                      </m:sub>
                    </m:sSub>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的选择可以是多种形式的。</a:t>
                </a:r>
                <a:endParaRPr lang="zh-CN"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298502" y="261720"/>
                <a:ext cx="5991298" cy="1030539"/>
              </a:xfrm>
              <a:prstGeom prst="rect">
                <a:avLst/>
              </a:prstGeom>
              <a:blipFill>
                <a:blip r:embed="rId3"/>
                <a:stretch>
                  <a:fillRect t="-1183" b="-1775"/>
                </a:stretch>
              </a:blipFill>
            </p:spPr>
            <p:txBody>
              <a:bodyPr/>
              <a:lstStyle/>
              <a:p>
                <a:r>
                  <a:rPr lang="zh-CN" altLang="en-US">
                    <a:noFill/>
                  </a:rPr>
                  <a:t> </a:t>
                </a:r>
              </a:p>
            </p:txBody>
          </p:sp>
        </mc:Fallback>
      </mc:AlternateContent>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2910840" y="621265"/>
          <a:ext cx="2286000" cy="444500"/>
        </p:xfrm>
        <a:graphic>
          <a:graphicData uri="http://schemas.openxmlformats.org/presentationml/2006/ole">
            <mc:AlternateContent xmlns:mc="http://schemas.openxmlformats.org/markup-compatibility/2006">
              <mc:Choice xmlns:v="urn:schemas-microsoft-com:vml" Requires="v">
                <p:oleObj name="Equation" r:id="rId4" imgW="2286000" imgH="444500" progId="Equation.DSMT4">
                  <p:embed/>
                </p:oleObj>
              </mc:Choice>
              <mc:Fallback>
                <p:oleObj name="Equation" r:id="rId4" imgW="2286000" imgH="444500" progId="Equation.DSMT4">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0840" y="621265"/>
                        <a:ext cx="2286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 Placeholder 2">
            <a:extLst>
              <a:ext uri="{FF2B5EF4-FFF2-40B4-BE49-F238E27FC236}">
                <a16:creationId xmlns:a16="http://schemas.microsoft.com/office/drawing/2014/main" id="{1535AE6B-2E70-A0B0-4025-76B08A854595}"/>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研究内容</a:t>
            </a:r>
          </a:p>
          <a:p>
            <a:endParaRPr lang="zh-CN" altLang="en-US" sz="1100" b="1" dirty="0">
              <a:solidFill>
                <a:srgbClr val="1B4367"/>
              </a:solidFill>
              <a:cs typeface="+mn-ea"/>
              <a:sym typeface="+mn-lt"/>
            </a:endParaRPr>
          </a:p>
        </p:txBody>
      </p:sp>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8F5E14C3-37CB-A0BF-7BB5-784DA15C1BB1}"/>
                  </a:ext>
                </a:extLst>
              </p:cNvPr>
              <p:cNvGraphicFramePr>
                <a:graphicFrameLocks noGrp="1"/>
              </p:cNvGraphicFramePr>
              <p:nvPr>
                <p:extLst>
                  <p:ext uri="{D42A27DB-BD31-4B8C-83A1-F6EECF244321}">
                    <p14:modId xmlns:p14="http://schemas.microsoft.com/office/powerpoint/2010/main" val="89001205"/>
                  </p:ext>
                </p:extLst>
              </p:nvPr>
            </p:nvGraphicFramePr>
            <p:xfrm>
              <a:off x="936138" y="1297001"/>
              <a:ext cx="7020000" cy="3572650"/>
            </p:xfrm>
            <a:graphic>
              <a:graphicData uri="http://schemas.openxmlformats.org/drawingml/2006/table">
                <a:tbl>
                  <a:tblPr firstRow="1" bandRow="1">
                    <a:tableStyleId>{5C22544A-7EE6-4342-B048-85BDC9FD1C3A}</a:tableStyleId>
                  </a:tblPr>
                  <a:tblGrid>
                    <a:gridCol w="439083">
                      <a:extLst>
                        <a:ext uri="{9D8B030D-6E8A-4147-A177-3AD203B41FA5}">
                          <a16:colId xmlns:a16="http://schemas.microsoft.com/office/drawing/2014/main" val="2966022808"/>
                        </a:ext>
                      </a:extLst>
                    </a:gridCol>
                    <a:gridCol w="1539412">
                      <a:extLst>
                        <a:ext uri="{9D8B030D-6E8A-4147-A177-3AD203B41FA5}">
                          <a16:colId xmlns:a16="http://schemas.microsoft.com/office/drawing/2014/main" val="2201332222"/>
                        </a:ext>
                      </a:extLst>
                    </a:gridCol>
                    <a:gridCol w="1529515">
                      <a:extLst>
                        <a:ext uri="{9D8B030D-6E8A-4147-A177-3AD203B41FA5}">
                          <a16:colId xmlns:a16="http://schemas.microsoft.com/office/drawing/2014/main" val="2344401956"/>
                        </a:ext>
                      </a:extLst>
                    </a:gridCol>
                    <a:gridCol w="406945">
                      <a:extLst>
                        <a:ext uri="{9D8B030D-6E8A-4147-A177-3AD203B41FA5}">
                          <a16:colId xmlns:a16="http://schemas.microsoft.com/office/drawing/2014/main" val="284125619"/>
                        </a:ext>
                      </a:extLst>
                    </a:gridCol>
                    <a:gridCol w="1559415">
                      <a:extLst>
                        <a:ext uri="{9D8B030D-6E8A-4147-A177-3AD203B41FA5}">
                          <a16:colId xmlns:a16="http://schemas.microsoft.com/office/drawing/2014/main" val="1344848098"/>
                        </a:ext>
                      </a:extLst>
                    </a:gridCol>
                    <a:gridCol w="1545630">
                      <a:extLst>
                        <a:ext uri="{9D8B030D-6E8A-4147-A177-3AD203B41FA5}">
                          <a16:colId xmlns:a16="http://schemas.microsoft.com/office/drawing/2014/main" val="4098858007"/>
                        </a:ext>
                      </a:extLst>
                    </a:gridCol>
                  </a:tblGrid>
                  <a:tr h="36277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方程</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图像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方程</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图像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8506036"/>
                      </a:ext>
                    </a:extLst>
                  </a:tr>
                  <a:tr h="1211016">
                    <a:tc>
                      <a:txBody>
                        <a:bodyPr/>
                        <a:lstStyle/>
                        <a:p>
                          <a:pPr algn="ct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c</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884057"/>
                      </a:ext>
                    </a:extLst>
                  </a:tr>
                  <a:tr h="1267530">
                    <a:tc>
                      <a:txBody>
                        <a:bodyPr/>
                        <a:lstStyle/>
                        <a:p>
                          <a:pPr algn="ct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2190699"/>
                      </a:ext>
                    </a:extLst>
                  </a:tr>
                  <a:tr h="731332">
                    <a:tc gridSpan="6">
                      <a:txBody>
                        <a:bodyPr/>
                        <a:lstStyle/>
                        <a:p>
                          <a:pPr algn="l"/>
                          <a:r>
                            <a:rPr lang="en-US" altLang="zh-CN" sz="12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200" dirty="0">
                              <a:effectLst/>
                              <a:latin typeface="Calibri" panose="020F0502020204030204" pitchFamily="34" charset="0"/>
                              <a:ea typeface="宋体" panose="02010600030101010101" pitchFamily="2" charset="-122"/>
                              <a:cs typeface="Times New Roman" panose="02020603050405020304" pitchFamily="18" charset="0"/>
                            </a:rPr>
                            <a:t>注：其中</a:t>
                          </a:r>
                          <a14:m>
                            <m:oMath xmlns:m="http://schemas.openxmlformats.org/officeDocument/2006/math">
                              <m:r>
                                <a:rPr lang="zh-CN" altLang="en-US" sz="1200" i="1" smtClean="0">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200" dirty="0">
                              <a:effectLst/>
                              <a:latin typeface="Calibri" panose="020F0502020204030204" pitchFamily="34" charset="0"/>
                              <a:ea typeface="宋体" panose="02010600030101010101" pitchFamily="2" charset="-122"/>
                              <a:cs typeface="Times New Roman" panose="02020603050405020304" pitchFamily="18" charset="0"/>
                            </a:rPr>
                            <a:t>均可作为调节参数。两振子之间的距离</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r>
                            <a:rPr lang="zh-CN" altLang="zh-CN" sz="1200" dirty="0">
                              <a:effectLst/>
                              <a:latin typeface="Calibri" panose="020F0502020204030204" pitchFamily="34" charset="0"/>
                              <a:ea typeface="宋体" panose="02010600030101010101" pitchFamily="2" charset="-122"/>
                              <a:cs typeface="Times New Roman" panose="02020603050405020304" pitchFamily="18" charset="0"/>
                            </a:rPr>
                            <a:t>注：其中</a:t>
                          </a:r>
                          <a14:m>
                            <m:oMath xmlns:m="http://schemas.openxmlformats.org/officeDocument/2006/math">
                              <m:r>
                                <a:rPr lang="zh-CN" altLang="en-US" sz="1200" i="1" smtClean="0">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200" dirty="0">
                              <a:effectLst/>
                              <a:latin typeface="Calibri" panose="020F0502020204030204" pitchFamily="34" charset="0"/>
                              <a:ea typeface="宋体" panose="02010600030101010101" pitchFamily="2" charset="-122"/>
                              <a:cs typeface="Times New Roman" panose="02020603050405020304" pitchFamily="18" charset="0"/>
                            </a:rPr>
                            <a:t>均可作为调节参数。两振子之间的距离</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algn="ctr"/>
                          <a:r>
                            <a:rPr lang="en-US" altLang="zh-CN" sz="12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方程</a:t>
                          </a:r>
                        </a:p>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方程</a:t>
                          </a:r>
                        </a:p>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5144799"/>
                      </a:ext>
                    </a:extLst>
                  </a:tr>
                </a:tbl>
              </a:graphicData>
            </a:graphic>
          </p:graphicFrame>
        </mc:Choice>
        <mc:Fallback xmlns="">
          <p:graphicFrame>
            <p:nvGraphicFramePr>
              <p:cNvPr id="5" name="表格 5">
                <a:extLst>
                  <a:ext uri="{FF2B5EF4-FFF2-40B4-BE49-F238E27FC236}">
                    <a16:creationId xmlns:a16="http://schemas.microsoft.com/office/drawing/2014/main" id="{8F5E14C3-37CB-A0BF-7BB5-784DA15C1BB1}"/>
                  </a:ext>
                </a:extLst>
              </p:cNvPr>
              <p:cNvGraphicFramePr>
                <a:graphicFrameLocks noGrp="1"/>
              </p:cNvGraphicFramePr>
              <p:nvPr>
                <p:extLst>
                  <p:ext uri="{D42A27DB-BD31-4B8C-83A1-F6EECF244321}">
                    <p14:modId xmlns:p14="http://schemas.microsoft.com/office/powerpoint/2010/main" val="89001205"/>
                  </p:ext>
                </p:extLst>
              </p:nvPr>
            </p:nvGraphicFramePr>
            <p:xfrm>
              <a:off x="936138" y="1297001"/>
              <a:ext cx="7020000" cy="3572650"/>
            </p:xfrm>
            <a:graphic>
              <a:graphicData uri="http://schemas.openxmlformats.org/drawingml/2006/table">
                <a:tbl>
                  <a:tblPr firstRow="1" bandRow="1">
                    <a:tableStyleId>{5C22544A-7EE6-4342-B048-85BDC9FD1C3A}</a:tableStyleId>
                  </a:tblPr>
                  <a:tblGrid>
                    <a:gridCol w="439083">
                      <a:extLst>
                        <a:ext uri="{9D8B030D-6E8A-4147-A177-3AD203B41FA5}">
                          <a16:colId xmlns:a16="http://schemas.microsoft.com/office/drawing/2014/main" val="2966022808"/>
                        </a:ext>
                      </a:extLst>
                    </a:gridCol>
                    <a:gridCol w="1539412">
                      <a:extLst>
                        <a:ext uri="{9D8B030D-6E8A-4147-A177-3AD203B41FA5}">
                          <a16:colId xmlns:a16="http://schemas.microsoft.com/office/drawing/2014/main" val="2201332222"/>
                        </a:ext>
                      </a:extLst>
                    </a:gridCol>
                    <a:gridCol w="1529515">
                      <a:extLst>
                        <a:ext uri="{9D8B030D-6E8A-4147-A177-3AD203B41FA5}">
                          <a16:colId xmlns:a16="http://schemas.microsoft.com/office/drawing/2014/main" val="2344401956"/>
                        </a:ext>
                      </a:extLst>
                    </a:gridCol>
                    <a:gridCol w="406945">
                      <a:extLst>
                        <a:ext uri="{9D8B030D-6E8A-4147-A177-3AD203B41FA5}">
                          <a16:colId xmlns:a16="http://schemas.microsoft.com/office/drawing/2014/main" val="284125619"/>
                        </a:ext>
                      </a:extLst>
                    </a:gridCol>
                    <a:gridCol w="1559415">
                      <a:extLst>
                        <a:ext uri="{9D8B030D-6E8A-4147-A177-3AD203B41FA5}">
                          <a16:colId xmlns:a16="http://schemas.microsoft.com/office/drawing/2014/main" val="1344848098"/>
                        </a:ext>
                      </a:extLst>
                    </a:gridCol>
                    <a:gridCol w="1545630">
                      <a:extLst>
                        <a:ext uri="{9D8B030D-6E8A-4147-A177-3AD203B41FA5}">
                          <a16:colId xmlns:a16="http://schemas.microsoft.com/office/drawing/2014/main" val="4098858007"/>
                        </a:ext>
                      </a:extLst>
                    </a:gridCol>
                  </a:tblGrid>
                  <a:tr h="36277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方程</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图像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方程</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图像</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8506036"/>
                      </a:ext>
                    </a:extLst>
                  </a:tr>
                  <a:tr h="1211016">
                    <a:tc>
                      <a:txBody>
                        <a:bodyPr/>
                        <a:lstStyle/>
                        <a:p>
                          <a:pPr algn="ct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c</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884057"/>
                      </a:ext>
                    </a:extLst>
                  </a:tr>
                  <a:tr h="1267530">
                    <a:tc>
                      <a:txBody>
                        <a:bodyPr/>
                        <a:lstStyle/>
                        <a:p>
                          <a:pPr algn="ct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2190699"/>
                      </a:ext>
                    </a:extLst>
                  </a:tr>
                  <a:tr h="731332">
                    <a:tc gridSpan="6">
                      <a:txBody>
                        <a:bodyPr/>
                        <a:lstStyle/>
                        <a:p>
                          <a:endParaRPr lang="zh-CN"/>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t="-389167" r="-87" b="-833"/>
                          </a:stretch>
                        </a:blipFill>
                      </a:tcPr>
                    </a:tc>
                    <a:tc hMerge="1">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r>
                            <a:rPr lang="zh-CN" altLang="zh-CN" sz="1200" dirty="0">
                              <a:effectLst/>
                              <a:latin typeface="Calibri" panose="020F0502020204030204" pitchFamily="34" charset="0"/>
                              <a:ea typeface="宋体" panose="02010600030101010101" pitchFamily="2" charset="-122"/>
                              <a:cs typeface="Times New Roman" panose="02020603050405020304" pitchFamily="18" charset="0"/>
                            </a:rPr>
                            <a:t>注：其中</a:t>
                          </a:r>
                          <a14:m xmlns:a14="http://schemas.microsoft.com/office/drawing/2010/main">
                            <m:oMath xmlns:m="http://schemas.openxmlformats.org/officeDocument/2006/math">
                              <m:r>
                                <a:rPr lang="zh-CN" altLang="en-US" sz="1200" i="1" smtClean="0">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200" dirty="0">
                              <a:effectLst/>
                              <a:latin typeface="Calibri" panose="020F0502020204030204" pitchFamily="34" charset="0"/>
                              <a:ea typeface="宋体" panose="02010600030101010101" pitchFamily="2" charset="-122"/>
                              <a:cs typeface="Times New Roman" panose="02020603050405020304" pitchFamily="18" charset="0"/>
                            </a:rPr>
                            <a:t>均可作为调节参数。两振子之间的距离</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algn="ctr"/>
                          <a:r>
                            <a:rPr lang="en-US" altLang="zh-CN" sz="12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方程</a:t>
                          </a:r>
                        </a:p>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方程</a:t>
                          </a:r>
                        </a:p>
                        <a:p>
                          <a:pPr algn="ct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5144799"/>
                      </a:ext>
                    </a:extLst>
                  </a:tr>
                </a:tbl>
              </a:graphicData>
            </a:graphic>
          </p:graphicFrame>
        </mc:Fallback>
      </mc:AlternateContent>
      <p:graphicFrame>
        <p:nvGraphicFramePr>
          <p:cNvPr id="6" name="对象 5">
            <a:extLst>
              <a:ext uri="{FF2B5EF4-FFF2-40B4-BE49-F238E27FC236}">
                <a16:creationId xmlns:a16="http://schemas.microsoft.com/office/drawing/2014/main" id="{7CFE45DD-7A1F-7C5F-792A-5B02A4156016}"/>
              </a:ext>
            </a:extLst>
          </p:cNvPr>
          <p:cNvGraphicFramePr>
            <a:graphicFrameLocks noChangeAspect="1"/>
          </p:cNvGraphicFramePr>
          <p:nvPr>
            <p:extLst>
              <p:ext uri="{D42A27DB-BD31-4B8C-83A1-F6EECF244321}">
                <p14:modId xmlns:p14="http://schemas.microsoft.com/office/powerpoint/2010/main" val="1709792981"/>
              </p:ext>
            </p:extLst>
          </p:nvPr>
        </p:nvGraphicFramePr>
        <p:xfrm>
          <a:off x="1326217" y="1873874"/>
          <a:ext cx="1490629" cy="668396"/>
        </p:xfrm>
        <a:graphic>
          <a:graphicData uri="http://schemas.openxmlformats.org/presentationml/2006/ole">
            <mc:AlternateContent xmlns:mc="http://schemas.openxmlformats.org/markup-compatibility/2006">
              <mc:Choice xmlns:v="urn:schemas-microsoft-com:vml" Requires="v">
                <p:oleObj name="Equation" r:id="rId7" imgW="1524000" imgH="685800" progId="Equation.DSMT4">
                  <p:embed/>
                </p:oleObj>
              </mc:Choice>
              <mc:Fallback>
                <p:oleObj name="Equation" r:id="rId7" imgW="1524000" imgH="685800" progId="Equation.DSMT4">
                  <p:embed/>
                  <p:pic>
                    <p:nvPicPr>
                      <p:cNvPr id="6" name="对象 5">
                        <a:extLst>
                          <a:ext uri="{FF2B5EF4-FFF2-40B4-BE49-F238E27FC236}">
                            <a16:creationId xmlns:a16="http://schemas.microsoft.com/office/drawing/2014/main" id="{7CFE45DD-7A1F-7C5F-792A-5B02A41560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6217" y="1873874"/>
                        <a:ext cx="1490629" cy="668396"/>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670F6ED4-31BE-39FB-A75C-F4E28EBCFBFA}"/>
              </a:ext>
            </a:extLst>
          </p:cNvPr>
          <p:cNvGraphicFramePr>
            <a:graphicFrameLocks noChangeAspect="1"/>
          </p:cNvGraphicFramePr>
          <p:nvPr>
            <p:extLst>
              <p:ext uri="{D42A27DB-BD31-4B8C-83A1-F6EECF244321}">
                <p14:modId xmlns:p14="http://schemas.microsoft.com/office/powerpoint/2010/main" val="1965913285"/>
              </p:ext>
            </p:extLst>
          </p:nvPr>
        </p:nvGraphicFramePr>
        <p:xfrm>
          <a:off x="3060546" y="1658570"/>
          <a:ext cx="1241204" cy="1169399"/>
        </p:xfrm>
        <a:graphic>
          <a:graphicData uri="http://schemas.openxmlformats.org/presentationml/2006/ole">
            <mc:AlternateContent xmlns:mc="http://schemas.openxmlformats.org/markup-compatibility/2006">
              <mc:Choice xmlns:v="urn:schemas-microsoft-com:vml" Requires="v">
                <p:oleObj name="AxGlyph" r:id="rId9" imgW="1181735" imgH="1113790" progId="AxGlyph.Document">
                  <p:embed/>
                </p:oleObj>
              </mc:Choice>
              <mc:Fallback>
                <p:oleObj name="AxGlyph" r:id="rId9" imgW="1181735" imgH="1113790" progId="AxGlyph.Document">
                  <p:embed/>
                  <p:pic>
                    <p:nvPicPr>
                      <p:cNvPr id="7" name="对象 6">
                        <a:extLst>
                          <a:ext uri="{FF2B5EF4-FFF2-40B4-BE49-F238E27FC236}">
                            <a16:creationId xmlns:a16="http://schemas.microsoft.com/office/drawing/2014/main" id="{670F6ED4-31BE-39FB-A75C-F4E28EBCFB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0546" y="1658570"/>
                        <a:ext cx="1241204" cy="1169399"/>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597C6E95-C002-B30C-F416-23660099B6A8}"/>
              </a:ext>
            </a:extLst>
          </p:cNvPr>
          <p:cNvGraphicFramePr>
            <a:graphicFrameLocks noChangeAspect="1"/>
          </p:cNvGraphicFramePr>
          <p:nvPr>
            <p:extLst>
              <p:ext uri="{D42A27DB-BD31-4B8C-83A1-F6EECF244321}">
                <p14:modId xmlns:p14="http://schemas.microsoft.com/office/powerpoint/2010/main" val="3873004134"/>
              </p:ext>
            </p:extLst>
          </p:nvPr>
        </p:nvGraphicFramePr>
        <p:xfrm>
          <a:off x="1695779" y="3323947"/>
          <a:ext cx="951023" cy="394327"/>
        </p:xfrm>
        <a:graphic>
          <a:graphicData uri="http://schemas.openxmlformats.org/presentationml/2006/ole">
            <mc:AlternateContent xmlns:mc="http://schemas.openxmlformats.org/markup-compatibility/2006">
              <mc:Choice xmlns:v="urn:schemas-microsoft-com:vml" Requires="v">
                <p:oleObj name="Equation" r:id="rId11" imgW="761760" imgH="317160" progId="Equation.DSMT4">
                  <p:embed/>
                </p:oleObj>
              </mc:Choice>
              <mc:Fallback>
                <p:oleObj name="Equation" r:id="rId11" imgW="761760" imgH="317160" progId="Equation.DSMT4">
                  <p:embed/>
                  <p:pic>
                    <p:nvPicPr>
                      <p:cNvPr id="8" name="对象 7">
                        <a:extLst>
                          <a:ext uri="{FF2B5EF4-FFF2-40B4-BE49-F238E27FC236}">
                            <a16:creationId xmlns:a16="http://schemas.microsoft.com/office/drawing/2014/main" id="{597C6E95-C002-B30C-F416-23660099B6A8}"/>
                          </a:ext>
                        </a:extLst>
                      </p:cNvPr>
                      <p:cNvPicPr>
                        <a:picLocks noChangeAspect="1" noChangeArrowheads="1"/>
                      </p:cNvPicPr>
                      <p:nvPr/>
                    </p:nvPicPr>
                    <p:blipFill>
                      <a:blip r:embed="rId12"/>
                      <a:srcRect/>
                      <a:stretch>
                        <a:fillRect/>
                      </a:stretch>
                    </p:blipFill>
                    <p:spPr bwMode="auto">
                      <a:xfrm>
                        <a:off x="1695779" y="3323947"/>
                        <a:ext cx="951023" cy="394327"/>
                      </a:xfrm>
                      <a:prstGeom prst="rect">
                        <a:avLst/>
                      </a:prstGeom>
                      <a:noFill/>
                    </p:spPr>
                  </p:pic>
                </p:oleObj>
              </mc:Fallback>
            </mc:AlternateContent>
          </a:graphicData>
        </a:graphic>
      </p:graphicFrame>
      <p:pic>
        <p:nvPicPr>
          <p:cNvPr id="14" name="图片 1">
            <a:extLst>
              <a:ext uri="{FF2B5EF4-FFF2-40B4-BE49-F238E27FC236}">
                <a16:creationId xmlns:a16="http://schemas.microsoft.com/office/drawing/2014/main" id="{78B9D8D2-BF85-9499-2D45-1C73ECE3F8E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93971" y="2964022"/>
            <a:ext cx="1344281" cy="1080226"/>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2">
            <a:extLst>
              <a:ext uri="{FF2B5EF4-FFF2-40B4-BE49-F238E27FC236}">
                <a16:creationId xmlns:a16="http://schemas.microsoft.com/office/drawing/2014/main" id="{87E9C154-DF1D-ABE1-1808-22274A6D491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498750" y="1678559"/>
            <a:ext cx="1350246" cy="112842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2">
            <a:extLst>
              <a:ext uri="{FF2B5EF4-FFF2-40B4-BE49-F238E27FC236}">
                <a16:creationId xmlns:a16="http://schemas.microsoft.com/office/drawing/2014/main" id="{BDE73B0E-6D21-9291-05A1-5F7D3E3E7B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E1F7B58A-9400-3ABD-13D7-8743999297C4}"/>
              </a:ext>
            </a:extLst>
          </p:cNvPr>
          <p:cNvGraphicFramePr>
            <a:graphicFrameLocks noChangeAspect="1"/>
          </p:cNvGraphicFramePr>
          <p:nvPr>
            <p:extLst>
              <p:ext uri="{D42A27DB-BD31-4B8C-83A1-F6EECF244321}">
                <p14:modId xmlns:p14="http://schemas.microsoft.com/office/powerpoint/2010/main" val="2999409481"/>
              </p:ext>
            </p:extLst>
          </p:nvPr>
        </p:nvGraphicFramePr>
        <p:xfrm>
          <a:off x="5094756" y="3190752"/>
          <a:ext cx="970647" cy="446105"/>
        </p:xfrm>
        <a:graphic>
          <a:graphicData uri="http://schemas.openxmlformats.org/presentationml/2006/ole">
            <mc:AlternateContent xmlns:mc="http://schemas.openxmlformats.org/markup-compatibility/2006">
              <mc:Choice xmlns:v="urn:schemas-microsoft-com:vml" Requires="v">
                <p:oleObj name="Equation" r:id="rId15" imgW="888614" imgH="406224" progId="Equation.DSMT4">
                  <p:embed/>
                </p:oleObj>
              </mc:Choice>
              <mc:Fallback>
                <p:oleObj name="Equation" r:id="rId15" imgW="888614" imgH="406224" progId="Equation.DSMT4">
                  <p:embed/>
                  <p:pic>
                    <p:nvPicPr>
                      <p:cNvPr id="21" name="对象 20">
                        <a:extLst>
                          <a:ext uri="{FF2B5EF4-FFF2-40B4-BE49-F238E27FC236}">
                            <a16:creationId xmlns:a16="http://schemas.microsoft.com/office/drawing/2014/main" id="{E1F7B58A-9400-3ABD-13D7-8743999297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94756" y="3190752"/>
                        <a:ext cx="970647" cy="446105"/>
                      </a:xfrm>
                      <a:prstGeom prst="rect">
                        <a:avLst/>
                      </a:prstGeom>
                      <a:noFill/>
                    </p:spPr>
                  </p:pic>
                </p:oleObj>
              </mc:Fallback>
            </mc:AlternateContent>
          </a:graphicData>
        </a:graphic>
      </p:graphicFrame>
      <p:pic>
        <p:nvPicPr>
          <p:cNvPr id="22" name="图片 21">
            <a:extLst>
              <a:ext uri="{FF2B5EF4-FFF2-40B4-BE49-F238E27FC236}">
                <a16:creationId xmlns:a16="http://schemas.microsoft.com/office/drawing/2014/main" id="{AAF48FA0-2268-CD77-49B1-66E2C19982B3}"/>
              </a:ext>
            </a:extLst>
          </p:cNvPr>
          <p:cNvPicPr>
            <a:picLocks noChangeAspect="1"/>
          </p:cNvPicPr>
          <p:nvPr/>
        </p:nvPicPr>
        <p:blipFill>
          <a:blip r:embed="rId17"/>
          <a:stretch>
            <a:fillRect/>
          </a:stretch>
        </p:blipFill>
        <p:spPr>
          <a:xfrm>
            <a:off x="6498750" y="2934128"/>
            <a:ext cx="1321495" cy="1128420"/>
          </a:xfrm>
          <a:prstGeom prst="rect">
            <a:avLst/>
          </a:prstGeom>
        </p:spPr>
      </p:pic>
      <p:sp>
        <p:nvSpPr>
          <p:cNvPr id="23" name="Rectangle 4">
            <a:extLst>
              <a:ext uri="{FF2B5EF4-FFF2-40B4-BE49-F238E27FC236}">
                <a16:creationId xmlns:a16="http://schemas.microsoft.com/office/drawing/2014/main" id="{1F8B94A1-A38C-F03A-A97F-A5B7914E5FC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6">
            <a:extLst>
              <a:ext uri="{FF2B5EF4-FFF2-40B4-BE49-F238E27FC236}">
                <a16:creationId xmlns:a16="http://schemas.microsoft.com/office/drawing/2014/main" id="{18EFD4F2-90D7-9B5A-1A13-CD144DCE9EA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52A54D86-43B1-7A5F-6791-3AB68B2B9640}"/>
              </a:ext>
            </a:extLst>
          </p:cNvPr>
          <p:cNvGraphicFramePr>
            <a:graphicFrameLocks noChangeAspect="1"/>
          </p:cNvGraphicFramePr>
          <p:nvPr>
            <p:extLst>
              <p:ext uri="{D42A27DB-BD31-4B8C-83A1-F6EECF244321}">
                <p14:modId xmlns:p14="http://schemas.microsoft.com/office/powerpoint/2010/main" val="3091681743"/>
              </p:ext>
            </p:extLst>
          </p:nvPr>
        </p:nvGraphicFramePr>
        <p:xfrm>
          <a:off x="5584924" y="4319623"/>
          <a:ext cx="738123" cy="376298"/>
        </p:xfrm>
        <a:graphic>
          <a:graphicData uri="http://schemas.openxmlformats.org/presentationml/2006/ole">
            <mc:AlternateContent xmlns:mc="http://schemas.openxmlformats.org/markup-compatibility/2006">
              <mc:Choice xmlns:v="urn:schemas-microsoft-com:vml" Requires="v">
                <p:oleObj name="Equation" r:id="rId18" imgW="647700" imgH="330200" progId="Equation.DSMT4">
                  <p:embed/>
                </p:oleObj>
              </mc:Choice>
              <mc:Fallback>
                <p:oleObj name="Equation" r:id="rId18" imgW="647700" imgH="330200" progId="Equation.DSMT4">
                  <p:embed/>
                  <p:pic>
                    <p:nvPicPr>
                      <p:cNvPr id="27" name="对象 26">
                        <a:extLst>
                          <a:ext uri="{FF2B5EF4-FFF2-40B4-BE49-F238E27FC236}">
                            <a16:creationId xmlns:a16="http://schemas.microsoft.com/office/drawing/2014/main" id="{52A54D86-43B1-7A5F-6791-3AB68B2B964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84924" y="4319623"/>
                        <a:ext cx="738123" cy="376298"/>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3BB6ADDF-BE9B-22B5-303B-01919EBA9B7E}"/>
              </a:ext>
            </a:extLst>
          </p:cNvPr>
          <p:cNvGraphicFramePr>
            <a:graphicFrameLocks noChangeAspect="1"/>
          </p:cNvGraphicFramePr>
          <p:nvPr>
            <p:extLst>
              <p:ext uri="{D42A27DB-BD31-4B8C-83A1-F6EECF244321}">
                <p14:modId xmlns:p14="http://schemas.microsoft.com/office/powerpoint/2010/main" val="2199296173"/>
              </p:ext>
            </p:extLst>
          </p:nvPr>
        </p:nvGraphicFramePr>
        <p:xfrm>
          <a:off x="5055864" y="2049204"/>
          <a:ext cx="1199186" cy="308961"/>
        </p:xfrm>
        <a:graphic>
          <a:graphicData uri="http://schemas.openxmlformats.org/presentationml/2006/ole">
            <mc:AlternateContent xmlns:mc="http://schemas.openxmlformats.org/markup-compatibility/2006">
              <mc:Choice xmlns:v="urn:schemas-microsoft-com:vml" Requires="v">
                <p:oleObj name="Equation" r:id="rId20" imgW="1091565" imgH="279400" progId="Equation.DSMT4">
                  <p:embed/>
                </p:oleObj>
              </mc:Choice>
              <mc:Fallback>
                <p:oleObj name="Equation" r:id="rId20" imgW="1091565" imgH="279400" progId="Equation.DSMT4">
                  <p:embed/>
                  <p:pic>
                    <p:nvPicPr>
                      <p:cNvPr id="17" name="对象 16">
                        <a:extLst>
                          <a:ext uri="{FF2B5EF4-FFF2-40B4-BE49-F238E27FC236}">
                            <a16:creationId xmlns:a16="http://schemas.microsoft.com/office/drawing/2014/main" id="{46178157-30AA-2794-06DA-9C5BD11FE9C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55864" y="2049204"/>
                        <a:ext cx="1199186" cy="308961"/>
                      </a:xfrm>
                      <a:prstGeom prst="rect">
                        <a:avLst/>
                      </a:prstGeom>
                      <a:noFill/>
                    </p:spPr>
                  </p:pic>
                </p:oleObj>
              </mc:Fallback>
            </mc:AlternateContent>
          </a:graphicData>
        </a:graphic>
      </p:graphicFrame>
    </p:spTree>
    <p:extLst>
      <p:ext uri="{BB962C8B-B14F-4D97-AF65-F5344CB8AC3E}">
        <p14:creationId xmlns:p14="http://schemas.microsoft.com/office/powerpoint/2010/main" val="295892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CBEC43-F352-850A-A5BF-CD7087EE1D4C}"/>
              </a:ext>
            </a:extLst>
          </p:cNvPr>
          <p:cNvSpPr txBox="1"/>
          <p:nvPr/>
        </p:nvSpPr>
        <p:spPr>
          <a:xfrm>
            <a:off x="3497970" y="1185179"/>
            <a:ext cx="3786920" cy="391597"/>
          </a:xfrm>
          <a:prstGeom prst="roundRect">
            <a:avLst/>
          </a:prstGeom>
          <a:solidFill>
            <a:srgbClr val="1B4367"/>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700" dirty="0">
                <a:solidFill>
                  <a:prstClr val="white"/>
                </a:solidFill>
                <a:latin typeface="宋体" panose="02010600030101010101" pitchFamily="2" charset="-122"/>
                <a:ea typeface="宋体" panose="02010600030101010101" pitchFamily="2" charset="-122"/>
                <a:cs typeface="+mn-ea"/>
                <a:sym typeface="+mn-lt"/>
              </a:rPr>
              <a:t>选题</a:t>
            </a:r>
            <a:r>
              <a:rPr kumimoji="0" lang="zh-CN" altLang="en-US" sz="17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背景及意义</a:t>
            </a:r>
          </a:p>
        </p:txBody>
      </p:sp>
      <p:grpSp>
        <p:nvGrpSpPr>
          <p:cNvPr id="3" name="组合 2">
            <a:extLst>
              <a:ext uri="{FF2B5EF4-FFF2-40B4-BE49-F238E27FC236}">
                <a16:creationId xmlns:a16="http://schemas.microsoft.com/office/drawing/2014/main" id="{207CB044-D160-779C-A22C-66CE1DD34E34}"/>
              </a:ext>
            </a:extLst>
          </p:cNvPr>
          <p:cNvGrpSpPr/>
          <p:nvPr/>
        </p:nvGrpSpPr>
        <p:grpSpPr>
          <a:xfrm>
            <a:off x="2988693" y="1165365"/>
            <a:ext cx="478533" cy="393570"/>
            <a:chOff x="5640108" y="966369"/>
            <a:chExt cx="476097" cy="391567"/>
          </a:xfrm>
        </p:grpSpPr>
        <p:sp>
          <p:nvSpPr>
            <p:cNvPr id="4" name="椭圆 3">
              <a:extLst>
                <a:ext uri="{FF2B5EF4-FFF2-40B4-BE49-F238E27FC236}">
                  <a16:creationId xmlns:a16="http://schemas.microsoft.com/office/drawing/2014/main" id="{7E106947-5325-1997-7723-64A132D7BB3C}"/>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5" name="文本框 17">
              <a:extLst>
                <a:ext uri="{FF2B5EF4-FFF2-40B4-BE49-F238E27FC236}">
                  <a16:creationId xmlns:a16="http://schemas.microsoft.com/office/drawing/2014/main" id="{1BBDB2DC-4DC0-2E95-6C28-B519414E6304}"/>
                </a:ext>
              </a:extLst>
            </p:cNvPr>
            <p:cNvSpPr txBox="1"/>
            <p:nvPr/>
          </p:nvSpPr>
          <p:spPr>
            <a:xfrm>
              <a:off x="5640108" y="975817"/>
              <a:ext cx="476097" cy="36745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01</a:t>
              </a:r>
            </a:p>
          </p:txBody>
        </p:sp>
      </p:grpSp>
      <p:sp>
        <p:nvSpPr>
          <p:cNvPr id="6" name="文本框 5">
            <a:extLst>
              <a:ext uri="{FF2B5EF4-FFF2-40B4-BE49-F238E27FC236}">
                <a16:creationId xmlns:a16="http://schemas.microsoft.com/office/drawing/2014/main" id="{4A79B140-9D1E-DDEF-80EA-C753D5FDBDD6}"/>
              </a:ext>
            </a:extLst>
          </p:cNvPr>
          <p:cNvSpPr txBox="1"/>
          <p:nvPr/>
        </p:nvSpPr>
        <p:spPr>
          <a:xfrm>
            <a:off x="562817" y="2012712"/>
            <a:ext cx="2147298" cy="769441"/>
          </a:xfrm>
          <a:prstGeom prst="rect">
            <a:avLst/>
          </a:prstGeom>
          <a:noFill/>
        </p:spPr>
        <p:txBody>
          <a:bodyPr vert="horz"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225"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rPr>
              <a:t>目 录</a:t>
            </a:r>
          </a:p>
        </p:txBody>
      </p:sp>
      <p:sp>
        <p:nvSpPr>
          <p:cNvPr id="7" name="文本框 10">
            <a:extLst>
              <a:ext uri="{FF2B5EF4-FFF2-40B4-BE49-F238E27FC236}">
                <a16:creationId xmlns:a16="http://schemas.microsoft.com/office/drawing/2014/main" id="{20A60935-A7BC-BC6C-E780-345B0E6D87DA}"/>
              </a:ext>
            </a:extLst>
          </p:cNvPr>
          <p:cNvSpPr txBox="1"/>
          <p:nvPr/>
        </p:nvSpPr>
        <p:spPr>
          <a:xfrm>
            <a:off x="3497970" y="1902723"/>
            <a:ext cx="3786920" cy="391597"/>
          </a:xfrm>
          <a:prstGeom prst="roundRect">
            <a:avLst/>
          </a:prstGeom>
          <a:solidFill>
            <a:srgbClr val="1B4367"/>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国内外研究动态</a:t>
            </a:r>
          </a:p>
        </p:txBody>
      </p:sp>
      <p:grpSp>
        <p:nvGrpSpPr>
          <p:cNvPr id="8" name="组合 7">
            <a:extLst>
              <a:ext uri="{FF2B5EF4-FFF2-40B4-BE49-F238E27FC236}">
                <a16:creationId xmlns:a16="http://schemas.microsoft.com/office/drawing/2014/main" id="{2398ABCF-F6BC-6E3C-1991-FEE6474D45D2}"/>
              </a:ext>
            </a:extLst>
          </p:cNvPr>
          <p:cNvGrpSpPr/>
          <p:nvPr/>
        </p:nvGrpSpPr>
        <p:grpSpPr>
          <a:xfrm>
            <a:off x="2988693" y="1882909"/>
            <a:ext cx="478533" cy="393570"/>
            <a:chOff x="5640108" y="966369"/>
            <a:chExt cx="476097" cy="391567"/>
          </a:xfrm>
        </p:grpSpPr>
        <p:sp>
          <p:nvSpPr>
            <p:cNvPr id="11" name="椭圆 10">
              <a:extLst>
                <a:ext uri="{FF2B5EF4-FFF2-40B4-BE49-F238E27FC236}">
                  <a16:creationId xmlns:a16="http://schemas.microsoft.com/office/drawing/2014/main" id="{9720EF35-B92B-83B0-6B8E-6766A142BB01}"/>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13" name="文本框 17">
              <a:extLst>
                <a:ext uri="{FF2B5EF4-FFF2-40B4-BE49-F238E27FC236}">
                  <a16:creationId xmlns:a16="http://schemas.microsoft.com/office/drawing/2014/main" id="{64A2E321-7122-78E2-7CB1-25A10280BFAB}"/>
                </a:ext>
              </a:extLst>
            </p:cNvPr>
            <p:cNvSpPr txBox="1"/>
            <p:nvPr/>
          </p:nvSpPr>
          <p:spPr>
            <a:xfrm>
              <a:off x="5640108" y="975817"/>
              <a:ext cx="476097" cy="36745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02</a:t>
              </a:r>
            </a:p>
          </p:txBody>
        </p:sp>
      </p:grpSp>
      <p:sp>
        <p:nvSpPr>
          <p:cNvPr id="14" name="文本框 10">
            <a:extLst>
              <a:ext uri="{FF2B5EF4-FFF2-40B4-BE49-F238E27FC236}">
                <a16:creationId xmlns:a16="http://schemas.microsoft.com/office/drawing/2014/main" id="{1FFB4F39-8728-7491-522B-0C1E488F3F95}"/>
              </a:ext>
            </a:extLst>
          </p:cNvPr>
          <p:cNvSpPr txBox="1"/>
          <p:nvPr/>
        </p:nvSpPr>
        <p:spPr>
          <a:xfrm>
            <a:off x="3497970" y="2620267"/>
            <a:ext cx="3786920" cy="391597"/>
          </a:xfrm>
          <a:prstGeom prst="roundRect">
            <a:avLst/>
          </a:prstGeom>
          <a:solidFill>
            <a:srgbClr val="1B4367"/>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研究方法及内容</a:t>
            </a:r>
          </a:p>
        </p:txBody>
      </p:sp>
      <p:grpSp>
        <p:nvGrpSpPr>
          <p:cNvPr id="15" name="组合 14">
            <a:extLst>
              <a:ext uri="{FF2B5EF4-FFF2-40B4-BE49-F238E27FC236}">
                <a16:creationId xmlns:a16="http://schemas.microsoft.com/office/drawing/2014/main" id="{FC7D85FD-C4E6-F01C-C2E3-6A389DD523A9}"/>
              </a:ext>
            </a:extLst>
          </p:cNvPr>
          <p:cNvGrpSpPr/>
          <p:nvPr/>
        </p:nvGrpSpPr>
        <p:grpSpPr>
          <a:xfrm>
            <a:off x="2988693" y="2600453"/>
            <a:ext cx="478533" cy="393570"/>
            <a:chOff x="5640108" y="966369"/>
            <a:chExt cx="476097" cy="391567"/>
          </a:xfrm>
        </p:grpSpPr>
        <p:sp>
          <p:nvSpPr>
            <p:cNvPr id="16" name="椭圆 15">
              <a:extLst>
                <a:ext uri="{FF2B5EF4-FFF2-40B4-BE49-F238E27FC236}">
                  <a16:creationId xmlns:a16="http://schemas.microsoft.com/office/drawing/2014/main" id="{9939E909-DA7A-C559-AD05-48896B1EAA10}"/>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17" name="文本框 17">
              <a:extLst>
                <a:ext uri="{FF2B5EF4-FFF2-40B4-BE49-F238E27FC236}">
                  <a16:creationId xmlns:a16="http://schemas.microsoft.com/office/drawing/2014/main" id="{684B30CD-D2D9-B188-29CC-0923427EF0F4}"/>
                </a:ext>
              </a:extLst>
            </p:cNvPr>
            <p:cNvSpPr txBox="1"/>
            <p:nvPr/>
          </p:nvSpPr>
          <p:spPr>
            <a:xfrm>
              <a:off x="5640108" y="975817"/>
              <a:ext cx="476097" cy="36745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03</a:t>
              </a:r>
            </a:p>
          </p:txBody>
        </p:sp>
      </p:grpSp>
      <p:sp>
        <p:nvSpPr>
          <p:cNvPr id="18" name="燕尾形 3">
            <a:extLst>
              <a:ext uri="{FF2B5EF4-FFF2-40B4-BE49-F238E27FC236}">
                <a16:creationId xmlns:a16="http://schemas.microsoft.com/office/drawing/2014/main" id="{B670ECB7-E772-06D3-DD1D-EF7504F9F561}"/>
              </a:ext>
            </a:extLst>
          </p:cNvPr>
          <p:cNvSpPr/>
          <p:nvPr/>
        </p:nvSpPr>
        <p:spPr>
          <a:xfrm>
            <a:off x="2077170" y="22088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19" name="文本框 10">
            <a:extLst>
              <a:ext uri="{FF2B5EF4-FFF2-40B4-BE49-F238E27FC236}">
                <a16:creationId xmlns:a16="http://schemas.microsoft.com/office/drawing/2014/main" id="{A71059ED-EF00-9DA2-4A22-BC481917DD4E}"/>
              </a:ext>
            </a:extLst>
          </p:cNvPr>
          <p:cNvSpPr txBox="1"/>
          <p:nvPr/>
        </p:nvSpPr>
        <p:spPr>
          <a:xfrm>
            <a:off x="3493758" y="3288134"/>
            <a:ext cx="3786920" cy="391597"/>
          </a:xfrm>
          <a:prstGeom prst="roundRect">
            <a:avLst/>
          </a:prstGeom>
          <a:solidFill>
            <a:srgbClr val="1B4367"/>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研究特色及技术路线</a:t>
            </a:r>
          </a:p>
        </p:txBody>
      </p:sp>
      <p:grpSp>
        <p:nvGrpSpPr>
          <p:cNvPr id="20" name="组合 19">
            <a:extLst>
              <a:ext uri="{FF2B5EF4-FFF2-40B4-BE49-F238E27FC236}">
                <a16:creationId xmlns:a16="http://schemas.microsoft.com/office/drawing/2014/main" id="{28A4A50B-1955-3D84-8AE9-0F98F217169E}"/>
              </a:ext>
            </a:extLst>
          </p:cNvPr>
          <p:cNvGrpSpPr/>
          <p:nvPr/>
        </p:nvGrpSpPr>
        <p:grpSpPr>
          <a:xfrm>
            <a:off x="2984481" y="3268320"/>
            <a:ext cx="478533" cy="393570"/>
            <a:chOff x="5640108" y="966369"/>
            <a:chExt cx="476097" cy="391567"/>
          </a:xfrm>
        </p:grpSpPr>
        <p:sp>
          <p:nvSpPr>
            <p:cNvPr id="21" name="椭圆 20">
              <a:extLst>
                <a:ext uri="{FF2B5EF4-FFF2-40B4-BE49-F238E27FC236}">
                  <a16:creationId xmlns:a16="http://schemas.microsoft.com/office/drawing/2014/main" id="{F9AEFF0A-5BAB-18DB-7678-6C85E7FE0621}"/>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22" name="文本框 17">
              <a:extLst>
                <a:ext uri="{FF2B5EF4-FFF2-40B4-BE49-F238E27FC236}">
                  <a16:creationId xmlns:a16="http://schemas.microsoft.com/office/drawing/2014/main" id="{F6BCC2B0-279C-A816-10F8-F90FE658CD6C}"/>
                </a:ext>
              </a:extLst>
            </p:cNvPr>
            <p:cNvSpPr txBox="1"/>
            <p:nvPr/>
          </p:nvSpPr>
          <p:spPr>
            <a:xfrm>
              <a:off x="5640108" y="975817"/>
              <a:ext cx="476097" cy="36745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04</a:t>
              </a:r>
            </a:p>
          </p:txBody>
        </p:sp>
      </p:grpSp>
      <p:sp>
        <p:nvSpPr>
          <p:cNvPr id="23" name="文本框 10">
            <a:extLst>
              <a:ext uri="{FF2B5EF4-FFF2-40B4-BE49-F238E27FC236}">
                <a16:creationId xmlns:a16="http://schemas.microsoft.com/office/drawing/2014/main" id="{721D27F6-D00B-7567-8878-930C0D8E9609}"/>
              </a:ext>
            </a:extLst>
          </p:cNvPr>
          <p:cNvSpPr txBox="1"/>
          <p:nvPr/>
        </p:nvSpPr>
        <p:spPr>
          <a:xfrm>
            <a:off x="3488678" y="3948534"/>
            <a:ext cx="3786920" cy="391597"/>
          </a:xfrm>
          <a:prstGeom prst="roundRect">
            <a:avLst/>
          </a:prstGeom>
          <a:solidFill>
            <a:srgbClr val="1B4367"/>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研究进度安排</a:t>
            </a:r>
          </a:p>
        </p:txBody>
      </p:sp>
      <p:grpSp>
        <p:nvGrpSpPr>
          <p:cNvPr id="24" name="组合 23">
            <a:extLst>
              <a:ext uri="{FF2B5EF4-FFF2-40B4-BE49-F238E27FC236}">
                <a16:creationId xmlns:a16="http://schemas.microsoft.com/office/drawing/2014/main" id="{5E3A8B48-5953-51E7-2AC1-694F056B3014}"/>
              </a:ext>
            </a:extLst>
          </p:cNvPr>
          <p:cNvGrpSpPr/>
          <p:nvPr/>
        </p:nvGrpSpPr>
        <p:grpSpPr>
          <a:xfrm>
            <a:off x="2979401" y="3928720"/>
            <a:ext cx="478533" cy="393570"/>
            <a:chOff x="5640108" y="966369"/>
            <a:chExt cx="476097" cy="391567"/>
          </a:xfrm>
        </p:grpSpPr>
        <p:sp>
          <p:nvSpPr>
            <p:cNvPr id="25" name="椭圆 24">
              <a:extLst>
                <a:ext uri="{FF2B5EF4-FFF2-40B4-BE49-F238E27FC236}">
                  <a16:creationId xmlns:a16="http://schemas.microsoft.com/office/drawing/2014/main" id="{7C57BA37-17E2-28DF-90E4-B5AA5E51A096}"/>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26" name="文本框 17">
              <a:extLst>
                <a:ext uri="{FF2B5EF4-FFF2-40B4-BE49-F238E27FC236}">
                  <a16:creationId xmlns:a16="http://schemas.microsoft.com/office/drawing/2014/main" id="{DB98D393-AC39-5B2D-0ED5-F03F7ECED066}"/>
                </a:ext>
              </a:extLst>
            </p:cNvPr>
            <p:cNvSpPr txBox="1"/>
            <p:nvPr/>
          </p:nvSpPr>
          <p:spPr>
            <a:xfrm>
              <a:off x="5640108" y="975817"/>
              <a:ext cx="476097" cy="36745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05</a:t>
              </a:r>
            </a:p>
          </p:txBody>
        </p:sp>
      </p:grpSp>
    </p:spTree>
    <p:extLst>
      <p:ext uri="{BB962C8B-B14F-4D97-AF65-F5344CB8AC3E}">
        <p14:creationId xmlns:p14="http://schemas.microsoft.com/office/powerpoint/2010/main" val="2916071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2338715" y="2413239"/>
            <a:ext cx="4862675"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endParaRPr lang="zh-CN" altLang="en-US" sz="1400" b="1" dirty="0">
              <a:solidFill>
                <a:srgbClr val="1B4367"/>
              </a:solidFill>
              <a:latin typeface="+mn-lt"/>
              <a:ea typeface="+mn-ea"/>
              <a:cs typeface="+mn-ea"/>
              <a:sym typeface="+mn-lt"/>
            </a:endParaRPr>
          </a:p>
        </p:txBody>
      </p:sp>
      <mc:AlternateContent xmlns:mc="http://schemas.openxmlformats.org/markup-compatibility/2006" xmlns:a14="http://schemas.microsoft.com/office/drawing/2010/main">
        <mc:Choice Requires="a14">
          <p:sp>
            <p:nvSpPr>
              <p:cNvPr id="13" name="文本框 12"/>
              <p:cNvSpPr txBox="1"/>
              <p:nvPr/>
            </p:nvSpPr>
            <p:spPr>
              <a:xfrm>
                <a:off x="1496622" y="923304"/>
                <a:ext cx="5836920" cy="2148730"/>
              </a:xfrm>
              <a:prstGeom prst="rect">
                <a:avLst/>
              </a:prstGeom>
              <a:noFill/>
            </p:spPr>
            <p:txBody>
              <a:bodyPr wrap="square">
                <a:spAutoFit/>
              </a:bodyPr>
              <a:lstStyle/>
              <a:p>
                <a:pPr indent="288290">
                  <a:lnSpc>
                    <a:spcPts val="1800"/>
                  </a:lnSpc>
                </a:pP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a:p>
                <a:pPr indent="288290">
                  <a:lnSpc>
                    <a:spcPts val="1800"/>
                  </a:lnSpc>
                </a:pPr>
                <a:r>
                  <a:rPr lang="zh-CN" altLang="zh-CN" sz="1200" b="1" kern="100" dirty="0">
                    <a:effectLst/>
                    <a:latin typeface="Calibri" panose="020F0502020204030204" pitchFamily="34" charset="0"/>
                    <a:ea typeface="宋体" panose="02010600030101010101" pitchFamily="2" charset="-122"/>
                    <a:cs typeface="Times New Roman" panose="02020603050405020304" pitchFamily="18" charset="0"/>
                  </a:rPr>
                  <a:t>④</a:t>
                </a:r>
                <a:r>
                  <a:rPr lang="zh-CN" altLang="en-US" sz="1200" b="1" kern="100" dirty="0">
                    <a:effectLst/>
                    <a:latin typeface="Calibri" panose="020F0502020204030204" pitchFamily="34" charset="0"/>
                    <a:ea typeface="宋体" panose="02010600030101010101" pitchFamily="2" charset="-122"/>
                    <a:cs typeface="Times New Roman" panose="02020603050405020304" pitchFamily="18" charset="0"/>
                  </a:rPr>
                  <a:t>改变</a:t>
                </a:r>
                <a:r>
                  <a:rPr lang="zh-CN" altLang="en-US" sz="1200" b="1" dirty="0">
                    <a:latin typeface="Times New Roman" panose="02020603050405020304" pitchFamily="18" charset="0"/>
                    <a:ea typeface="宋体" panose="02010600030101010101" pitchFamily="2" charset="-122"/>
                    <a:cs typeface="Times New Roman" panose="02020603050405020304" pitchFamily="18" charset="0"/>
                  </a:rPr>
                  <a:t>振子的空间取向与相位的影响关系 </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原模型</a:t>
                </a:r>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认为振子的运动方向受振子的相位影响，使得振子的空间运动方向与相位变量正相关，即</a:t>
                </a:r>
                <a14:m>
                  <m:oMath xmlns:m="http://schemas.openxmlformats.org/officeDocument/2006/math">
                    <m:sSub>
                      <m:sSubPr>
                        <m:ctrlPr>
                          <a:rPr lang="en-US" altLang="zh-CN" sz="1200" i="1" dirty="0" smtClean="0">
                            <a:solidFill>
                              <a:schemeClr val="tx1"/>
                            </a:solidFill>
                            <a:latin typeface="Cambria Math" panose="02040503050406030204" pitchFamily="18" charset="0"/>
                            <a:cs typeface="+mn-ea"/>
                          </a:rPr>
                        </m:ctrlPr>
                      </m:sSubPr>
                      <m:e>
                        <m:r>
                          <a:rPr lang="en-US" altLang="zh-CN" sz="1200" i="1" dirty="0" err="1">
                            <a:solidFill>
                              <a:schemeClr val="tx1"/>
                            </a:solidFill>
                            <a:latin typeface="Cambria Math" panose="02040503050406030204" pitchFamily="18" charset="0"/>
                            <a:cs typeface="+mn-ea"/>
                          </a:rPr>
                          <m:t>𝜃</m:t>
                        </m:r>
                      </m:e>
                      <m:sub>
                        <m:r>
                          <a:rPr lang="en-US" altLang="zh-CN" sz="1200" i="1" dirty="0" err="1">
                            <a:solidFill>
                              <a:schemeClr val="tx1"/>
                            </a:solidFill>
                            <a:latin typeface="Cambria Math" panose="02040503050406030204" pitchFamily="18" charset="0"/>
                            <a:cs typeface="+mn-ea"/>
                          </a:rPr>
                          <m:t>𝑖</m:t>
                        </m:r>
                      </m:sub>
                    </m:sSub>
                    <m:d>
                      <m:dPr>
                        <m:ctrlPr>
                          <a:rPr lang="en-US" altLang="zh-CN" sz="1200" i="1" dirty="0" err="1">
                            <a:solidFill>
                              <a:schemeClr val="tx1"/>
                            </a:solidFill>
                            <a:latin typeface="Cambria Math" panose="02040503050406030204" pitchFamily="18" charset="0"/>
                            <a:cs typeface="+mn-ea"/>
                          </a:rPr>
                        </m:ctrlPr>
                      </m:dPr>
                      <m:e>
                        <m:r>
                          <a:rPr lang="en-US" altLang="zh-CN" sz="1200" i="1" dirty="0" err="1">
                            <a:solidFill>
                              <a:schemeClr val="tx1"/>
                            </a:solidFill>
                            <a:latin typeface="Cambria Math" panose="02040503050406030204" pitchFamily="18" charset="0"/>
                            <a:cs typeface="+mn-ea"/>
                          </a:rPr>
                          <m:t>𝑡</m:t>
                        </m:r>
                      </m:e>
                    </m:d>
                    <m:r>
                      <a:rPr lang="en-US" altLang="zh-CN" sz="1200" i="0" dirty="0" err="1">
                        <a:solidFill>
                          <a:schemeClr val="tx1"/>
                        </a:solidFill>
                        <a:latin typeface="Cambria Math" panose="02040503050406030204" pitchFamily="18" charset="0"/>
                        <a:cs typeface="+mn-ea"/>
                      </a:rPr>
                      <m:t>=</m:t>
                    </m:r>
                    <m:sSub>
                      <m:sSubPr>
                        <m:ctrlPr>
                          <a:rPr lang="en-US" altLang="zh-CN" sz="1200" i="1" dirty="0" err="1">
                            <a:solidFill>
                              <a:schemeClr val="tx1"/>
                            </a:solidFill>
                            <a:latin typeface="Cambria Math" panose="02040503050406030204" pitchFamily="18" charset="0"/>
                            <a:cs typeface="+mn-ea"/>
                          </a:rPr>
                        </m:ctrlPr>
                      </m:sSubPr>
                      <m:e>
                        <m:r>
                          <a:rPr lang="en-US" altLang="zh-CN" sz="1200" i="1" dirty="0" err="1">
                            <a:solidFill>
                              <a:schemeClr val="tx1"/>
                            </a:solidFill>
                            <a:latin typeface="Cambria Math" panose="02040503050406030204" pitchFamily="18" charset="0"/>
                            <a:cs typeface="+mn-ea"/>
                          </a:rPr>
                          <m:t>𝜑</m:t>
                        </m:r>
                      </m:e>
                      <m:sub>
                        <m:r>
                          <a:rPr lang="en-US" altLang="zh-CN" sz="1200" i="1" dirty="0" err="1">
                            <a:solidFill>
                              <a:schemeClr val="tx1"/>
                            </a:solidFill>
                            <a:latin typeface="Cambria Math" panose="02040503050406030204" pitchFamily="18" charset="0"/>
                            <a:cs typeface="+mn-ea"/>
                          </a:rPr>
                          <m:t>𝑖</m:t>
                        </m:r>
                      </m:sub>
                    </m:sSub>
                    <m:d>
                      <m:dPr>
                        <m:ctrlPr>
                          <a:rPr lang="en-US" altLang="zh-CN" sz="1200" i="1" dirty="0" err="1">
                            <a:solidFill>
                              <a:schemeClr val="tx1"/>
                            </a:solidFill>
                            <a:latin typeface="Cambria Math" panose="02040503050406030204" pitchFamily="18" charset="0"/>
                            <a:cs typeface="+mn-ea"/>
                          </a:rPr>
                        </m:ctrlPr>
                      </m:dPr>
                      <m:e>
                        <m:r>
                          <a:rPr lang="en-US" altLang="zh-CN" sz="1200" i="1" dirty="0" err="1">
                            <a:solidFill>
                              <a:schemeClr val="tx1"/>
                            </a:solidFill>
                            <a:latin typeface="Cambria Math" panose="02040503050406030204" pitchFamily="18" charset="0"/>
                            <a:cs typeface="+mn-ea"/>
                          </a:rPr>
                          <m:t>𝑡</m:t>
                        </m:r>
                      </m:e>
                    </m:d>
                  </m:oMath>
                </a14:m>
                <a:r>
                  <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endParaRPr lang="en-US" altLang="zh-CN"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如果振子的角度与相位并不是简单的正相关？</a:t>
                </a:r>
                <a:endPar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288290">
                  <a:lnSpc>
                    <a:spcPts val="1800"/>
                  </a:lnSpc>
                </a:pPr>
                <a:endParaRPr lang="zh-CN" altLang="zh-CN" sz="1200"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a:p>
                <a:pPr indent="288290">
                  <a:lnSpc>
                    <a:spcPts val="1800"/>
                  </a:lnSpc>
                </a:pPr>
                <a:endParaRPr lang="zh-CN" altLang="zh-CN" sz="1200"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a:p>
                <a:pPr indent="288290">
                  <a:lnSpc>
                    <a:spcPts val="1800"/>
                  </a:lnSpc>
                </a:pP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496622" y="923304"/>
                <a:ext cx="5836920" cy="2148730"/>
              </a:xfrm>
              <a:prstGeom prst="rect">
                <a:avLst/>
              </a:prstGeom>
              <a:blipFill>
                <a:blip r:embed="rId3"/>
                <a:stretch>
                  <a:fillRect l="-104"/>
                </a:stretch>
              </a:blipFill>
            </p:spPr>
            <p:txBody>
              <a:bodyPr/>
              <a:lstStyle/>
              <a:p>
                <a:r>
                  <a:rPr lang="zh-CN" altLang="en-US">
                    <a:noFill/>
                  </a:rPr>
                  <a:t> </a:t>
                </a:r>
              </a:p>
            </p:txBody>
          </p:sp>
        </mc:Fallback>
      </mc:AlternateContent>
      <p:sp>
        <p:nvSpPr>
          <p:cNvPr id="2" name="Rectangle 2"/>
          <p:cNvSpPr>
            <a:spLocks noChangeArrowheads="1"/>
          </p:cNvSpPr>
          <p:nvPr/>
        </p:nvSpPr>
        <p:spPr bwMode="auto">
          <a:xfrm>
            <a:off x="304800" y="8432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Text Placeholder 2">
            <a:extLst>
              <a:ext uri="{FF2B5EF4-FFF2-40B4-BE49-F238E27FC236}">
                <a16:creationId xmlns:a16="http://schemas.microsoft.com/office/drawing/2014/main" id="{121D281D-2331-7002-C831-6FDD5B9512D7}"/>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研究内容</a:t>
            </a:r>
          </a:p>
          <a:p>
            <a:endParaRPr lang="zh-CN" altLang="en-US" sz="1100" b="1" dirty="0">
              <a:solidFill>
                <a:srgbClr val="1B4367"/>
              </a:solidFill>
              <a:cs typeface="+mn-ea"/>
              <a:sym typeface="+mn-lt"/>
            </a:endParaRPr>
          </a:p>
        </p:txBody>
      </p:sp>
    </p:spTree>
    <p:extLst>
      <p:ext uri="{BB962C8B-B14F-4D97-AF65-F5344CB8AC3E}">
        <p14:creationId xmlns:p14="http://schemas.microsoft.com/office/powerpoint/2010/main" val="247417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2483768" y="2161116"/>
            <a:ext cx="4983832" cy="592470"/>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3400" b="1" i="0" u="none" strike="noStrike" kern="1200" cap="none" spc="0"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rPr>
              <a:t>研究特色及技术路线</a:t>
            </a:r>
          </a:p>
        </p:txBody>
      </p:sp>
      <p:grpSp>
        <p:nvGrpSpPr>
          <p:cNvPr id="5" name="组合 4">
            <a:extLst>
              <a:ext uri="{FF2B5EF4-FFF2-40B4-BE49-F238E27FC236}">
                <a16:creationId xmlns:a16="http://schemas.microsoft.com/office/drawing/2014/main" id="{CAA90246-ED2F-AEDF-5064-D745EE14491F}"/>
              </a:ext>
            </a:extLst>
          </p:cNvPr>
          <p:cNvGrpSpPr/>
          <p:nvPr/>
        </p:nvGrpSpPr>
        <p:grpSpPr>
          <a:xfrm>
            <a:off x="2493928" y="2280886"/>
            <a:ext cx="478533" cy="393570"/>
            <a:chOff x="5640108" y="966369"/>
            <a:chExt cx="476097" cy="391567"/>
          </a:xfrm>
        </p:grpSpPr>
        <p:sp>
          <p:nvSpPr>
            <p:cNvPr id="6" name="椭圆 5">
              <a:extLst>
                <a:ext uri="{FF2B5EF4-FFF2-40B4-BE49-F238E27FC236}">
                  <a16:creationId xmlns:a16="http://schemas.microsoft.com/office/drawing/2014/main" id="{B3CC2F41-BD2D-64AF-CFCA-CF88BB170C69}"/>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7" name="文本框 17">
              <a:extLst>
                <a:ext uri="{FF2B5EF4-FFF2-40B4-BE49-F238E27FC236}">
                  <a16:creationId xmlns:a16="http://schemas.microsoft.com/office/drawing/2014/main" id="{3F80A4B3-3301-71EE-8F8A-A5981944E270}"/>
                </a:ext>
              </a:extLst>
            </p:cNvPr>
            <p:cNvSpPr txBox="1"/>
            <p:nvPr/>
          </p:nvSpPr>
          <p:spPr>
            <a:xfrm>
              <a:off x="5640108" y="975817"/>
              <a:ext cx="476097" cy="36745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04</a:t>
              </a:r>
            </a:p>
          </p:txBody>
        </p:sp>
      </p:grpSp>
    </p:spTree>
    <p:extLst>
      <p:ext uri="{BB962C8B-B14F-4D97-AF65-F5344CB8AC3E}">
        <p14:creationId xmlns:p14="http://schemas.microsoft.com/office/powerpoint/2010/main" val="2953459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2506355" y="1712199"/>
            <a:ext cx="4862675" cy="273517"/>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endParaRPr lang="zh-CN" altLang="en-US" sz="1400" b="1" dirty="0">
              <a:solidFill>
                <a:srgbClr val="1B4367"/>
              </a:solidFill>
              <a:latin typeface="+mn-lt"/>
              <a:ea typeface="+mn-ea"/>
              <a:cs typeface="+mn-ea"/>
              <a:sym typeface="+mn-lt"/>
            </a:endParaRPr>
          </a:p>
        </p:txBody>
      </p:sp>
      <p:sp>
        <p:nvSpPr>
          <p:cNvPr id="13" name="文本框 12"/>
          <p:cNvSpPr txBox="1"/>
          <p:nvPr/>
        </p:nvSpPr>
        <p:spPr>
          <a:xfrm>
            <a:off x="1068882" y="1124510"/>
            <a:ext cx="6899910" cy="2619500"/>
          </a:xfrm>
          <a:prstGeom prst="rect">
            <a:avLst/>
          </a:prstGeom>
          <a:noFill/>
        </p:spPr>
        <p:txBody>
          <a:bodyPr wrap="square">
            <a:spAutoFit/>
          </a:bodyPr>
          <a:lstStyle/>
          <a:p>
            <a:pPr indent="288290">
              <a:lnSpc>
                <a:spcPct val="200000"/>
              </a:lnSpc>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考虑同步与集群之间的</a:t>
            </a:r>
            <a:r>
              <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相互影响</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，可能会在相位和空间上出现一些新的现象和状态。</a:t>
            </a:r>
          </a:p>
          <a:p>
            <a:pPr indent="288290">
              <a:lnSpc>
                <a:spcPct val="200000"/>
              </a:lnSpc>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．在之前对视角的研究只针对单独集群的问题，在考虑同步和集群的基础上</a:t>
            </a:r>
            <a:r>
              <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加入限制角</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是一个新的尝试，可能会使模型产生一些有趣的结果。</a:t>
            </a:r>
          </a:p>
          <a:p>
            <a:pPr indent="288290">
              <a:lnSpc>
                <a:spcPct val="200000"/>
              </a:lnSpc>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加入阻挫</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，研究观察同步与集群之间相互影响的变化情况。</a:t>
            </a:r>
          </a:p>
          <a:p>
            <a:pPr indent="288290">
              <a:lnSpc>
                <a:spcPct val="200000"/>
              </a:lnSpc>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改变空间距离权重函数</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，对原始的模型进行修正，考虑不同种类的函数也会改变模型结果。</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pPr indent="288290">
              <a:lnSpc>
                <a:spcPct val="200000"/>
              </a:lnSpc>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5.</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当振子的</a:t>
            </a:r>
            <a:r>
              <a:rPr lang="zh-CN" altLang="en-US" sz="1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运动方向与相位并不再是简单的正相关</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，考虑其他的函数关系对系统是否会产生影响，同时也可以将上述的视角、阻挫改变权重函数考虑在内进行探讨。</a:t>
            </a:r>
          </a:p>
        </p:txBody>
      </p:sp>
      <p:sp>
        <p:nvSpPr>
          <p:cNvPr id="2" name="Rectangle 2"/>
          <p:cNvSpPr>
            <a:spLocks noChangeArrowheads="1"/>
          </p:cNvSpPr>
          <p:nvPr/>
        </p:nvSpPr>
        <p:spPr bwMode="auto">
          <a:xfrm>
            <a:off x="304800" y="8432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Text Placeholder 2">
            <a:extLst>
              <a:ext uri="{FF2B5EF4-FFF2-40B4-BE49-F238E27FC236}">
                <a16:creationId xmlns:a16="http://schemas.microsoft.com/office/drawing/2014/main" id="{CCD6F35A-98BF-3978-9870-77941B5A9AA9}"/>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研究特色</a:t>
            </a:r>
          </a:p>
          <a:p>
            <a:endParaRPr lang="zh-CN" altLang="en-US" sz="1100" b="1" dirty="0">
              <a:solidFill>
                <a:srgbClr val="1B4367"/>
              </a:solidFill>
              <a:cs typeface="+mn-ea"/>
              <a:sym typeface="+mn-lt"/>
            </a:endParaRPr>
          </a:p>
        </p:txBody>
      </p:sp>
    </p:spTree>
    <p:extLst>
      <p:ext uri="{BB962C8B-B14F-4D97-AF65-F5344CB8AC3E}">
        <p14:creationId xmlns:p14="http://schemas.microsoft.com/office/powerpoint/2010/main" val="1359847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2506355" y="1712199"/>
            <a:ext cx="4862675" cy="273517"/>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endParaRPr lang="zh-CN" altLang="en-US" sz="1400" b="1" dirty="0">
              <a:solidFill>
                <a:srgbClr val="1B4367"/>
              </a:solidFill>
              <a:latin typeface="+mn-lt"/>
              <a:ea typeface="+mn-ea"/>
              <a:cs typeface="+mn-ea"/>
              <a:sym typeface="+mn-lt"/>
            </a:endParaRPr>
          </a:p>
        </p:txBody>
      </p:sp>
      <p:sp>
        <p:nvSpPr>
          <p:cNvPr id="2" name="Rectangle 2"/>
          <p:cNvSpPr>
            <a:spLocks noChangeArrowheads="1"/>
          </p:cNvSpPr>
          <p:nvPr/>
        </p:nvSpPr>
        <p:spPr bwMode="auto">
          <a:xfrm>
            <a:off x="304800" y="8432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Text Placeholder 2">
            <a:extLst>
              <a:ext uri="{FF2B5EF4-FFF2-40B4-BE49-F238E27FC236}">
                <a16:creationId xmlns:a16="http://schemas.microsoft.com/office/drawing/2014/main" id="{CCD6F35A-98BF-3978-9870-77941B5A9AA9}"/>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技术路线</a:t>
            </a:r>
          </a:p>
          <a:p>
            <a:endParaRPr lang="zh-CN" altLang="en-US" sz="1100" b="1" dirty="0">
              <a:solidFill>
                <a:srgbClr val="1B4367"/>
              </a:solidFill>
              <a:cs typeface="+mn-ea"/>
              <a:sym typeface="+mn-lt"/>
            </a:endParaRPr>
          </a:p>
        </p:txBody>
      </p:sp>
      <p:pic>
        <p:nvPicPr>
          <p:cNvPr id="11" name="图片 10">
            <a:extLst>
              <a:ext uri="{FF2B5EF4-FFF2-40B4-BE49-F238E27FC236}">
                <a16:creationId xmlns:a16="http://schemas.microsoft.com/office/drawing/2014/main" id="{9B692824-2664-2E81-968C-C894418FAA61}"/>
              </a:ext>
            </a:extLst>
          </p:cNvPr>
          <p:cNvPicPr>
            <a:picLocks noChangeAspect="1"/>
          </p:cNvPicPr>
          <p:nvPr/>
        </p:nvPicPr>
        <p:blipFill>
          <a:blip r:embed="rId3"/>
          <a:stretch>
            <a:fillRect/>
          </a:stretch>
        </p:blipFill>
        <p:spPr>
          <a:xfrm>
            <a:off x="1797050" y="608965"/>
            <a:ext cx="5753100" cy="1416050"/>
          </a:xfrm>
          <a:prstGeom prst="rect">
            <a:avLst/>
          </a:prstGeom>
        </p:spPr>
      </p:pic>
      <p:pic>
        <p:nvPicPr>
          <p:cNvPr id="14" name="图片 13">
            <a:extLst>
              <a:ext uri="{FF2B5EF4-FFF2-40B4-BE49-F238E27FC236}">
                <a16:creationId xmlns:a16="http://schemas.microsoft.com/office/drawing/2014/main" id="{E4FE7AA3-B7D4-D64E-7170-4750A5AEA2E3}"/>
              </a:ext>
            </a:extLst>
          </p:cNvPr>
          <p:cNvPicPr>
            <a:picLocks noChangeAspect="1"/>
          </p:cNvPicPr>
          <p:nvPr/>
        </p:nvPicPr>
        <p:blipFill>
          <a:blip r:embed="rId4"/>
          <a:stretch>
            <a:fillRect/>
          </a:stretch>
        </p:blipFill>
        <p:spPr>
          <a:xfrm>
            <a:off x="1786890" y="2098675"/>
            <a:ext cx="5753100" cy="946150"/>
          </a:xfrm>
          <a:prstGeom prst="rect">
            <a:avLst/>
          </a:prstGeom>
        </p:spPr>
      </p:pic>
      <p:pic>
        <p:nvPicPr>
          <p:cNvPr id="7" name="图片 6">
            <a:extLst>
              <a:ext uri="{FF2B5EF4-FFF2-40B4-BE49-F238E27FC236}">
                <a16:creationId xmlns:a16="http://schemas.microsoft.com/office/drawing/2014/main" id="{5251CC7D-B665-A581-F85C-4160C38CA2B6}"/>
              </a:ext>
            </a:extLst>
          </p:cNvPr>
          <p:cNvPicPr>
            <a:picLocks noChangeAspect="1"/>
          </p:cNvPicPr>
          <p:nvPr/>
        </p:nvPicPr>
        <p:blipFill>
          <a:blip r:embed="rId5"/>
          <a:stretch>
            <a:fillRect/>
          </a:stretch>
        </p:blipFill>
        <p:spPr>
          <a:xfrm>
            <a:off x="1809750" y="3162300"/>
            <a:ext cx="5740400" cy="1562100"/>
          </a:xfrm>
          <a:prstGeom prst="rect">
            <a:avLst/>
          </a:prstGeom>
        </p:spPr>
      </p:pic>
    </p:spTree>
    <p:extLst>
      <p:ext uri="{BB962C8B-B14F-4D97-AF65-F5344CB8AC3E}">
        <p14:creationId xmlns:p14="http://schemas.microsoft.com/office/powerpoint/2010/main" val="103487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2506355" y="1712199"/>
            <a:ext cx="4862675" cy="273517"/>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endParaRPr lang="zh-CN" altLang="en-US" sz="1400" b="1" dirty="0">
              <a:solidFill>
                <a:srgbClr val="1B4367"/>
              </a:solidFill>
              <a:latin typeface="+mn-lt"/>
              <a:ea typeface="+mn-ea"/>
              <a:cs typeface="+mn-ea"/>
              <a:sym typeface="+mn-lt"/>
            </a:endParaRPr>
          </a:p>
        </p:txBody>
      </p:sp>
      <p:sp>
        <p:nvSpPr>
          <p:cNvPr id="2" name="Rectangle 2"/>
          <p:cNvSpPr>
            <a:spLocks noChangeArrowheads="1"/>
          </p:cNvSpPr>
          <p:nvPr/>
        </p:nvSpPr>
        <p:spPr bwMode="auto">
          <a:xfrm>
            <a:off x="304800" y="8432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Text Placeholder 2">
            <a:extLst>
              <a:ext uri="{FF2B5EF4-FFF2-40B4-BE49-F238E27FC236}">
                <a16:creationId xmlns:a16="http://schemas.microsoft.com/office/drawing/2014/main" id="{CCD6F35A-98BF-3978-9870-77941B5A9AA9}"/>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技术路线</a:t>
            </a:r>
          </a:p>
          <a:p>
            <a:endParaRPr lang="zh-CN" altLang="en-US" sz="1100" b="1" dirty="0">
              <a:solidFill>
                <a:srgbClr val="1B4367"/>
              </a:solidFill>
              <a:cs typeface="+mn-ea"/>
              <a:sym typeface="+mn-lt"/>
            </a:endParaRPr>
          </a:p>
        </p:txBody>
      </p:sp>
      <p:pic>
        <p:nvPicPr>
          <p:cNvPr id="7" name="图片 6">
            <a:extLst>
              <a:ext uri="{FF2B5EF4-FFF2-40B4-BE49-F238E27FC236}">
                <a16:creationId xmlns:a16="http://schemas.microsoft.com/office/drawing/2014/main" id="{D02F2362-B496-F0D0-3376-C39B42BE4C63}"/>
              </a:ext>
            </a:extLst>
          </p:cNvPr>
          <p:cNvPicPr>
            <a:picLocks noChangeAspect="1"/>
          </p:cNvPicPr>
          <p:nvPr/>
        </p:nvPicPr>
        <p:blipFill>
          <a:blip r:embed="rId3"/>
          <a:stretch>
            <a:fillRect/>
          </a:stretch>
        </p:blipFill>
        <p:spPr>
          <a:xfrm>
            <a:off x="1810728" y="421142"/>
            <a:ext cx="5740400" cy="4489450"/>
          </a:xfrm>
          <a:prstGeom prst="rect">
            <a:avLst/>
          </a:prstGeom>
        </p:spPr>
      </p:pic>
    </p:spTree>
    <p:extLst>
      <p:ext uri="{BB962C8B-B14F-4D97-AF65-F5344CB8AC3E}">
        <p14:creationId xmlns:p14="http://schemas.microsoft.com/office/powerpoint/2010/main" val="454433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2506355" y="1712199"/>
            <a:ext cx="4862675" cy="273517"/>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endParaRPr lang="zh-CN" altLang="en-US" sz="1400" b="1" dirty="0">
              <a:solidFill>
                <a:srgbClr val="1B4367"/>
              </a:solidFill>
              <a:latin typeface="+mn-lt"/>
              <a:ea typeface="+mn-ea"/>
              <a:cs typeface="+mn-ea"/>
              <a:sym typeface="+mn-lt"/>
            </a:endParaRPr>
          </a:p>
        </p:txBody>
      </p:sp>
      <p:sp>
        <p:nvSpPr>
          <p:cNvPr id="2" name="Rectangle 2"/>
          <p:cNvSpPr>
            <a:spLocks noChangeArrowheads="1"/>
          </p:cNvSpPr>
          <p:nvPr/>
        </p:nvSpPr>
        <p:spPr bwMode="auto">
          <a:xfrm>
            <a:off x="304800" y="8432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Text Placeholder 2">
            <a:extLst>
              <a:ext uri="{FF2B5EF4-FFF2-40B4-BE49-F238E27FC236}">
                <a16:creationId xmlns:a16="http://schemas.microsoft.com/office/drawing/2014/main" id="{A777F8DB-1245-861A-52E2-76418D9A6E20}"/>
              </a:ext>
            </a:extLst>
          </p:cNvPr>
          <p:cNvSpPr txBox="1"/>
          <p:nvPr/>
        </p:nvSpPr>
        <p:spPr>
          <a:xfrm>
            <a:off x="201272" y="357531"/>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预期成果</a:t>
            </a:r>
          </a:p>
          <a:p>
            <a:endParaRPr lang="zh-CN" altLang="en-US" sz="1100" b="1" dirty="0">
              <a:solidFill>
                <a:srgbClr val="1B4367"/>
              </a:solidFill>
              <a:cs typeface="+mn-ea"/>
              <a:sym typeface="+mn-lt"/>
            </a:endParaRPr>
          </a:p>
        </p:txBody>
      </p:sp>
      <p:sp>
        <p:nvSpPr>
          <p:cNvPr id="9" name="文本框 8">
            <a:extLst>
              <a:ext uri="{FF2B5EF4-FFF2-40B4-BE49-F238E27FC236}">
                <a16:creationId xmlns:a16="http://schemas.microsoft.com/office/drawing/2014/main" id="{ABBCB3C0-84FB-0AB7-969A-71CF82D74F91}"/>
              </a:ext>
            </a:extLst>
          </p:cNvPr>
          <p:cNvSpPr txBox="1"/>
          <p:nvPr/>
        </p:nvSpPr>
        <p:spPr>
          <a:xfrm>
            <a:off x="1199131" y="1686560"/>
            <a:ext cx="6745738" cy="1142172"/>
          </a:xfrm>
          <a:prstGeom prst="rect">
            <a:avLst/>
          </a:prstGeom>
          <a:noFill/>
        </p:spPr>
        <p:txBody>
          <a:bodyPr wrap="square">
            <a:spAutoFit/>
          </a:bodyPr>
          <a:lstStyle/>
          <a:p>
            <a:pPr indent="288290">
              <a:lnSpc>
                <a:spcPct val="200000"/>
              </a:lnSpc>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完成毕业论文</a:t>
            </a:r>
          </a:p>
          <a:p>
            <a:pPr indent="288290">
              <a:lnSpc>
                <a:spcPct val="200000"/>
              </a:lnSpc>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发表一篇学术论文</a:t>
            </a:r>
          </a:p>
          <a:p>
            <a:pPr indent="288290">
              <a:lnSpc>
                <a:spcPct val="200000"/>
              </a:lnSpc>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开展一些横向相关的课题研究，比如加入集群的空间方向偏好函数对模型同步产生的影响等</a:t>
            </a:r>
          </a:p>
        </p:txBody>
      </p:sp>
    </p:spTree>
    <p:extLst>
      <p:ext uri="{BB962C8B-B14F-4D97-AF65-F5344CB8AC3E}">
        <p14:creationId xmlns:p14="http://schemas.microsoft.com/office/powerpoint/2010/main" val="193908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2483768" y="2161116"/>
            <a:ext cx="4308192" cy="592470"/>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3400" b="1" i="0" u="none" strike="noStrike" kern="1200" cap="none" spc="0"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rPr>
              <a:t>研究进度安排</a:t>
            </a:r>
          </a:p>
        </p:txBody>
      </p:sp>
      <p:grpSp>
        <p:nvGrpSpPr>
          <p:cNvPr id="5" name="组合 4">
            <a:extLst>
              <a:ext uri="{FF2B5EF4-FFF2-40B4-BE49-F238E27FC236}">
                <a16:creationId xmlns:a16="http://schemas.microsoft.com/office/drawing/2014/main" id="{CAA90246-ED2F-AEDF-5064-D745EE14491F}"/>
              </a:ext>
            </a:extLst>
          </p:cNvPr>
          <p:cNvGrpSpPr/>
          <p:nvPr/>
        </p:nvGrpSpPr>
        <p:grpSpPr>
          <a:xfrm>
            <a:off x="2493928" y="2280886"/>
            <a:ext cx="478533" cy="393570"/>
            <a:chOff x="5640108" y="966369"/>
            <a:chExt cx="476097" cy="391567"/>
          </a:xfrm>
        </p:grpSpPr>
        <p:sp>
          <p:nvSpPr>
            <p:cNvPr id="6" name="椭圆 5">
              <a:extLst>
                <a:ext uri="{FF2B5EF4-FFF2-40B4-BE49-F238E27FC236}">
                  <a16:creationId xmlns:a16="http://schemas.microsoft.com/office/drawing/2014/main" id="{B3CC2F41-BD2D-64AF-CFCA-CF88BB170C69}"/>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7" name="文本框 17">
              <a:extLst>
                <a:ext uri="{FF2B5EF4-FFF2-40B4-BE49-F238E27FC236}">
                  <a16:creationId xmlns:a16="http://schemas.microsoft.com/office/drawing/2014/main" id="{3F80A4B3-3301-71EE-8F8A-A5981944E270}"/>
                </a:ext>
              </a:extLst>
            </p:cNvPr>
            <p:cNvSpPr txBox="1"/>
            <p:nvPr/>
          </p:nvSpPr>
          <p:spPr>
            <a:xfrm>
              <a:off x="5640108" y="975817"/>
              <a:ext cx="476097" cy="36745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05</a:t>
              </a:r>
            </a:p>
          </p:txBody>
        </p:sp>
      </p:grpSp>
    </p:spTree>
    <p:extLst>
      <p:ext uri="{BB962C8B-B14F-4D97-AF65-F5344CB8AC3E}">
        <p14:creationId xmlns:p14="http://schemas.microsoft.com/office/powerpoint/2010/main" val="864219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Text Placeholder 2">
            <a:extLst>
              <a:ext uri="{FF2B5EF4-FFF2-40B4-BE49-F238E27FC236}">
                <a16:creationId xmlns:a16="http://schemas.microsoft.com/office/drawing/2014/main" id="{CCD6F35A-98BF-3978-9870-77941B5A9AA9}"/>
              </a:ext>
            </a:extLst>
          </p:cNvPr>
          <p:cNvSpPr txBox="1"/>
          <p:nvPr/>
        </p:nvSpPr>
        <p:spPr>
          <a:xfrm>
            <a:off x="201272" y="232908"/>
            <a:ext cx="3218913"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200" b="1" dirty="0">
                <a:solidFill>
                  <a:srgbClr val="1B4367"/>
                </a:solidFill>
                <a:cs typeface="+mn-ea"/>
                <a:sym typeface="+mn-lt"/>
              </a:rPr>
              <a:t>研究进度安排</a:t>
            </a:r>
          </a:p>
          <a:p>
            <a:endParaRPr lang="zh-CN" altLang="en-US" sz="1100" b="1" dirty="0">
              <a:solidFill>
                <a:srgbClr val="1B4367"/>
              </a:solidFill>
              <a:cs typeface="+mn-ea"/>
              <a:sym typeface="+mn-lt"/>
            </a:endParaRPr>
          </a:p>
        </p:txBody>
      </p:sp>
      <p:graphicFrame>
        <p:nvGraphicFramePr>
          <p:cNvPr id="6" name="表格 5">
            <a:extLst>
              <a:ext uri="{FF2B5EF4-FFF2-40B4-BE49-F238E27FC236}">
                <a16:creationId xmlns:a16="http://schemas.microsoft.com/office/drawing/2014/main" id="{869E16A0-452D-5A81-A815-3D147F9F50DE}"/>
              </a:ext>
            </a:extLst>
          </p:cNvPr>
          <p:cNvGraphicFramePr>
            <a:graphicFrameLocks noGrp="1"/>
          </p:cNvGraphicFramePr>
          <p:nvPr>
            <p:extLst>
              <p:ext uri="{D42A27DB-BD31-4B8C-83A1-F6EECF244321}">
                <p14:modId xmlns:p14="http://schemas.microsoft.com/office/powerpoint/2010/main" val="1330515175"/>
              </p:ext>
            </p:extLst>
          </p:nvPr>
        </p:nvGraphicFramePr>
        <p:xfrm>
          <a:off x="1564640" y="1039495"/>
          <a:ext cx="5665470" cy="2736000"/>
        </p:xfrm>
        <a:graphic>
          <a:graphicData uri="http://schemas.openxmlformats.org/drawingml/2006/table">
            <a:tbl>
              <a:tblPr firstRow="1" firstCol="1" bandRow="1"/>
              <a:tblGrid>
                <a:gridCol w="1437640">
                  <a:extLst>
                    <a:ext uri="{9D8B030D-6E8A-4147-A177-3AD203B41FA5}">
                      <a16:colId xmlns:a16="http://schemas.microsoft.com/office/drawing/2014/main" val="2037892915"/>
                    </a:ext>
                  </a:extLst>
                </a:gridCol>
                <a:gridCol w="4227830">
                  <a:extLst>
                    <a:ext uri="{9D8B030D-6E8A-4147-A177-3AD203B41FA5}">
                      <a16:colId xmlns:a16="http://schemas.microsoft.com/office/drawing/2014/main" val="283161585"/>
                    </a:ext>
                  </a:extLst>
                </a:gridCol>
              </a:tblGrid>
              <a:tr h="228000">
                <a:tc>
                  <a:txBody>
                    <a:bodyPr/>
                    <a:lstStyle/>
                    <a:p>
                      <a:pPr algn="ct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起止时间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阶段性研究计划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964609"/>
                  </a:ext>
                </a:extLst>
              </a:tr>
              <a:tr h="456000">
                <a:tc>
                  <a:txBody>
                    <a:bodyPr/>
                    <a:lstStyle/>
                    <a:p>
                      <a:pPr algn="just"/>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2023</a:t>
                      </a: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/0</a:t>
                      </a: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3-2023</a:t>
                      </a:r>
                      <a:r>
                        <a:rPr lang="en-US" sz="1200" kern="100" dirty="0">
                          <a:effectLst/>
                          <a:latin typeface="宋体" panose="02010600030101010101" pitchFamily="2" charset="-122"/>
                          <a:ea typeface="宋体" panose="02010600030101010101" pitchFamily="2" charset="-122"/>
                          <a:cs typeface="Times New Roman" panose="02020603050405020304" pitchFamily="18" charset="0"/>
                        </a:rPr>
                        <a:t>/0</a:t>
                      </a: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完成开题答辩选题、根据选题继续查阅整理相关文献，对选题进行研究构思，确定研究内容和方向。</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679964"/>
                  </a:ext>
                </a:extLst>
              </a:tr>
              <a:tr h="456000">
                <a:tc>
                  <a:txBody>
                    <a:bodyPr/>
                    <a:lstStyle/>
                    <a:p>
                      <a:pPr algn="just"/>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2023/05-2023/09</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根据研究内容和技术路线，完善论文框架。开始进行数值模拟工作。</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5643755"/>
                  </a:ext>
                </a:extLst>
              </a:tr>
              <a:tr h="456000">
                <a:tc>
                  <a:txBody>
                    <a:bodyPr/>
                    <a:lstStyle/>
                    <a:p>
                      <a:pPr algn="just"/>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2023/10-2023/12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对数值模拟结果进行整理，进行中期答辩，完成论文初稿的撰写。</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6024830"/>
                  </a:ext>
                </a:extLst>
              </a:tr>
              <a:tr h="456000">
                <a:tc>
                  <a:txBody>
                    <a:bodyPr/>
                    <a:lstStyle/>
                    <a:p>
                      <a:pPr algn="just"/>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2024/01-2024/02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根据中期考核结果，继续并完善数值模拟工作，继续修改论文。</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5338455"/>
                  </a:ext>
                </a:extLst>
              </a:tr>
              <a:tr h="456000">
                <a:tc>
                  <a:txBody>
                    <a:bodyPr/>
                    <a:lstStyle/>
                    <a:p>
                      <a:pPr algn="just"/>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2024/03-2024/04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将初稿完善交由导师审阅，结合导师意见，对论文进行反复修改形成终稿，完成毕业预答辩。</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494632"/>
                  </a:ext>
                </a:extLst>
              </a:tr>
              <a:tr h="228000">
                <a:tc>
                  <a:txBody>
                    <a:bodyPr/>
                    <a:lstStyle/>
                    <a:p>
                      <a:pPr algn="just"/>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2024/05-2024/06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根据预答辩专家评审意见进行修改，完成毕业论文答辩。</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60131"/>
                  </a:ext>
                </a:extLst>
              </a:tr>
            </a:tbl>
          </a:graphicData>
        </a:graphic>
      </p:graphicFrame>
    </p:spTree>
    <p:extLst>
      <p:ext uri="{BB962C8B-B14F-4D97-AF65-F5344CB8AC3E}">
        <p14:creationId xmlns:p14="http://schemas.microsoft.com/office/powerpoint/2010/main" val="852094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B0EA4B05-C409-E825-6BFE-302E00204BFD}"/>
              </a:ext>
            </a:extLst>
          </p:cNvPr>
          <p:cNvSpPr txBox="1"/>
          <p:nvPr/>
        </p:nvSpPr>
        <p:spPr>
          <a:xfrm>
            <a:off x="1802765" y="1992868"/>
            <a:ext cx="6024880" cy="578882"/>
          </a:xfrm>
          <a:prstGeom prst="round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rPr>
              <a:t>感谢各位老师聆听，欢迎批评指正</a:t>
            </a:r>
            <a:r>
              <a:rPr lang="zh-CN" altLang="en-US" sz="2800" dirty="0">
                <a:solidFill>
                  <a:prstClr val="black"/>
                </a:solidFill>
                <a:latin typeface="宋体" panose="02010600030101010101" pitchFamily="2" charset="-122"/>
                <a:ea typeface="宋体" panose="02010600030101010101" pitchFamily="2" charset="-122"/>
                <a:cs typeface="+mn-ea"/>
                <a:sym typeface="+mn-lt"/>
              </a:rPr>
              <a:t>！</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ea"/>
              <a:sym typeface="+mn-lt"/>
            </a:endParaRPr>
          </a:p>
        </p:txBody>
      </p:sp>
      <p:sp>
        <p:nvSpPr>
          <p:cNvPr id="3" name="文本框 2">
            <a:extLst>
              <a:ext uri="{FF2B5EF4-FFF2-40B4-BE49-F238E27FC236}">
                <a16:creationId xmlns:a16="http://schemas.microsoft.com/office/drawing/2014/main" id="{9D31FD04-91F9-DE69-46F0-F91F3539963E}"/>
              </a:ext>
            </a:extLst>
          </p:cNvPr>
          <p:cNvSpPr txBox="1"/>
          <p:nvPr/>
        </p:nvSpPr>
        <p:spPr>
          <a:xfrm>
            <a:off x="3624680" y="2820712"/>
            <a:ext cx="1648360" cy="253916"/>
          </a:xfrm>
          <a:prstGeom prst="rect">
            <a:avLst/>
          </a:prstGeom>
          <a:noFill/>
          <a:ln w="9525">
            <a:noFill/>
            <a:miter/>
          </a:ln>
          <a:effectLst/>
        </p:spPr>
        <p:txBody>
          <a:bodyPr vert="horz" wrap="square" lIns="68580" tIns="34290" rIns="68580" bIns="34290" anchor="t">
            <a:spAutoFit/>
          </a:bodyPr>
          <a:lstStyle/>
          <a:p>
            <a:pPr marL="0" marR="0" lvl="0" indent="0" algn="l" defTabSz="6858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汇报人：徐旖欣</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2483768" y="2161116"/>
            <a:ext cx="4308192" cy="592470"/>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3400" b="1" i="0" u="none" strike="noStrike" kern="1200" cap="none" spc="0"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rPr>
              <a:t>选题背景及意义</a:t>
            </a:r>
          </a:p>
        </p:txBody>
      </p:sp>
      <p:grpSp>
        <p:nvGrpSpPr>
          <p:cNvPr id="5" name="组合 4">
            <a:extLst>
              <a:ext uri="{FF2B5EF4-FFF2-40B4-BE49-F238E27FC236}">
                <a16:creationId xmlns:a16="http://schemas.microsoft.com/office/drawing/2014/main" id="{CAA90246-ED2F-AEDF-5064-D745EE14491F}"/>
              </a:ext>
            </a:extLst>
          </p:cNvPr>
          <p:cNvGrpSpPr/>
          <p:nvPr/>
        </p:nvGrpSpPr>
        <p:grpSpPr>
          <a:xfrm>
            <a:off x="2493928" y="2280886"/>
            <a:ext cx="478533" cy="393570"/>
            <a:chOff x="5640108" y="966369"/>
            <a:chExt cx="476097" cy="391567"/>
          </a:xfrm>
        </p:grpSpPr>
        <p:sp>
          <p:nvSpPr>
            <p:cNvPr id="6" name="椭圆 5">
              <a:extLst>
                <a:ext uri="{FF2B5EF4-FFF2-40B4-BE49-F238E27FC236}">
                  <a16:creationId xmlns:a16="http://schemas.microsoft.com/office/drawing/2014/main" id="{B3CC2F41-BD2D-64AF-CFCA-CF88BB170C69}"/>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7" name="文本框 17">
              <a:extLst>
                <a:ext uri="{FF2B5EF4-FFF2-40B4-BE49-F238E27FC236}">
                  <a16:creationId xmlns:a16="http://schemas.microsoft.com/office/drawing/2014/main" id="{3F80A4B3-3301-71EE-8F8A-A5981944E270}"/>
                </a:ext>
              </a:extLst>
            </p:cNvPr>
            <p:cNvSpPr txBox="1"/>
            <p:nvPr/>
          </p:nvSpPr>
          <p:spPr>
            <a:xfrm>
              <a:off x="5640108" y="975817"/>
              <a:ext cx="476097" cy="36745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01</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210"/>
          <p:cNvSpPr/>
          <p:nvPr/>
        </p:nvSpPr>
        <p:spPr>
          <a:xfrm>
            <a:off x="266651" y="467644"/>
            <a:ext cx="625812"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1B4367"/>
                </a:solidFill>
                <a:effectLst/>
                <a:uLnTx/>
                <a:uFillTx/>
                <a:latin typeface="微软雅黑"/>
                <a:ea typeface="微软雅黑"/>
                <a:cs typeface="+mn-ea"/>
                <a:sym typeface="+mn-lt"/>
              </a:rPr>
              <a:t>同步</a:t>
            </a: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a:t>
            </a:r>
          </a:p>
        </p:txBody>
      </p:sp>
      <p:sp>
        <p:nvSpPr>
          <p:cNvPr id="107" name="文本框 11"/>
          <p:cNvSpPr txBox="1"/>
          <p:nvPr/>
        </p:nvSpPr>
        <p:spPr>
          <a:xfrm>
            <a:off x="782474" y="916957"/>
            <a:ext cx="7689554" cy="1480213"/>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0" marR="0" lvl="0" indent="288290" algn="l" defTabSz="685800" rtl="0" eaLnBrk="1" fontAlgn="auto" latinLnBrk="0" hangingPunct="1">
              <a:lnSpc>
                <a:spcPct val="2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1.</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三个世纪以前，荷兰物理学家惠更斯偶然发现家中的摆钟节奏逐渐趋于一致，第一次发现无生命物体之间 </a:t>
            </a:r>
            <a:endPar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lang="en-US" altLang="zh-CN" sz="1200" dirty="0">
                <a:solidFill>
                  <a:prstClr val="black"/>
                </a:solidFill>
                <a:latin typeface="宋体" panose="02010600030101010101" pitchFamily="2" charset="-122"/>
                <a:ea typeface="宋体" panose="02010600030101010101" pitchFamily="2" charset="-122"/>
              </a:rPr>
              <a:t>  </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的同步现象。</a:t>
            </a:r>
            <a:endPar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2.</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同步现象在自然界中也比较普遍，萤火虫的闪光、鼓掌的观众。</a:t>
            </a:r>
            <a:endPar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3.</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在相位同步的研究中，讨论的是振子内部状态之间的一种自组织的有序，其内部相位动力学会发生变化。</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宋体" panose="02010600030101010101" pitchFamily="2" charset="-122"/>
              <a:ea typeface="宋体" panose="02010600030101010101" pitchFamily="2" charset="-122"/>
              <a:cs typeface="+mn-ea"/>
              <a:sym typeface="+mn-lt"/>
            </a:endParaRPr>
          </a:p>
        </p:txBody>
      </p:sp>
      <p:pic>
        <p:nvPicPr>
          <p:cNvPr id="3" name="图片 2"/>
          <p:cNvPicPr>
            <a:picLocks noChangeAspect="1"/>
          </p:cNvPicPr>
          <p:nvPr/>
        </p:nvPicPr>
        <p:blipFill>
          <a:blip r:embed="rId3"/>
          <a:stretch>
            <a:fillRect/>
          </a:stretch>
        </p:blipFill>
        <p:spPr>
          <a:xfrm>
            <a:off x="770153" y="2690285"/>
            <a:ext cx="2257116" cy="1269628"/>
          </a:xfrm>
          <a:prstGeom prst="rect">
            <a:avLst/>
          </a:prstGeom>
        </p:spPr>
      </p:pic>
      <p:pic>
        <p:nvPicPr>
          <p:cNvPr id="7" name="图片 6"/>
          <p:cNvPicPr>
            <a:picLocks noChangeAspect="1"/>
          </p:cNvPicPr>
          <p:nvPr/>
        </p:nvPicPr>
        <p:blipFill rotWithShape="1">
          <a:blip r:embed="rId4"/>
          <a:srcRect l="11116"/>
          <a:stretch>
            <a:fillRect/>
          </a:stretch>
        </p:blipFill>
        <p:spPr>
          <a:xfrm>
            <a:off x="3477010" y="2690285"/>
            <a:ext cx="2275840" cy="1269628"/>
          </a:xfrm>
          <a:prstGeom prst="rect">
            <a:avLst/>
          </a:prstGeom>
        </p:spPr>
      </p:pic>
      <p:sp>
        <p:nvSpPr>
          <p:cNvPr id="9" name="TextBox 1210"/>
          <p:cNvSpPr/>
          <p:nvPr/>
        </p:nvSpPr>
        <p:spPr>
          <a:xfrm>
            <a:off x="1304670" y="3954395"/>
            <a:ext cx="1036181" cy="223138"/>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萤火虫同步闪光</a:t>
            </a:r>
            <a:endParaRPr kumimoji="0" lang="zh-CN" altLang="en-US" sz="1000" b="1" i="0" u="none" strike="noStrike" kern="1200" cap="none" spc="0"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endParaRPr>
          </a:p>
        </p:txBody>
      </p:sp>
      <p:sp>
        <p:nvSpPr>
          <p:cNvPr id="10" name="TextBox 1210"/>
          <p:cNvSpPr/>
          <p:nvPr/>
        </p:nvSpPr>
        <p:spPr>
          <a:xfrm>
            <a:off x="4096839" y="3949044"/>
            <a:ext cx="1036181" cy="223138"/>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齐声鼓掌的观众</a:t>
            </a:r>
            <a:endParaRPr kumimoji="0" lang="zh-CN" altLang="en-US" sz="1000" b="1" i="0" u="none" strike="noStrike" kern="1200" cap="none" spc="0"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endParaRPr>
          </a:p>
        </p:txBody>
      </p:sp>
      <p:sp>
        <p:nvSpPr>
          <p:cNvPr id="11" name="TextBox 1210">
            <a:extLst>
              <a:ext uri="{FF2B5EF4-FFF2-40B4-BE49-F238E27FC236}">
                <a16:creationId xmlns:a16="http://schemas.microsoft.com/office/drawing/2014/main" id="{DB52C9AE-0EC9-9F0D-DEFB-886E9342326A}"/>
              </a:ext>
            </a:extLst>
          </p:cNvPr>
          <p:cNvSpPr/>
          <p:nvPr/>
        </p:nvSpPr>
        <p:spPr>
          <a:xfrm>
            <a:off x="93045" y="113612"/>
            <a:ext cx="856645"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选题背景</a:t>
            </a:r>
          </a:p>
        </p:txBody>
      </p:sp>
      <p:pic>
        <p:nvPicPr>
          <p:cNvPr id="18" name="图片 17">
            <a:extLst>
              <a:ext uri="{FF2B5EF4-FFF2-40B4-BE49-F238E27FC236}">
                <a16:creationId xmlns:a16="http://schemas.microsoft.com/office/drawing/2014/main" id="{27938DD9-0158-98AB-A307-09BAED0311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7270" y="2683080"/>
            <a:ext cx="2056577" cy="1276833"/>
          </a:xfrm>
          <a:prstGeom prst="rect">
            <a:avLst/>
          </a:prstGeom>
        </p:spPr>
      </p:pic>
      <p:sp>
        <p:nvSpPr>
          <p:cNvPr id="17" name="TextBox 1210">
            <a:extLst>
              <a:ext uri="{FF2B5EF4-FFF2-40B4-BE49-F238E27FC236}">
                <a16:creationId xmlns:a16="http://schemas.microsoft.com/office/drawing/2014/main" id="{12134536-3BDC-EEE8-F630-0EFB59058D3D}"/>
              </a:ext>
            </a:extLst>
          </p:cNvPr>
          <p:cNvSpPr/>
          <p:nvPr/>
        </p:nvSpPr>
        <p:spPr>
          <a:xfrm>
            <a:off x="7016509" y="3959371"/>
            <a:ext cx="779701" cy="223138"/>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惠更斯钟摆</a:t>
            </a:r>
            <a:endParaRPr kumimoji="0" lang="zh-CN" altLang="en-US" sz="1000" b="1" i="0" u="none" strike="noStrike" kern="1200" cap="none" spc="0"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endParaRPr>
          </a:p>
        </p:txBody>
      </p:sp>
    </p:spTree>
    <p:extLst>
      <p:ext uri="{BB962C8B-B14F-4D97-AF65-F5344CB8AC3E}">
        <p14:creationId xmlns:p14="http://schemas.microsoft.com/office/powerpoint/2010/main" val="288139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a:extLst>
              <a:ext uri="{FF2B5EF4-FFF2-40B4-BE49-F238E27FC236}">
                <a16:creationId xmlns:a16="http://schemas.microsoft.com/office/drawing/2014/main" id="{C9A1BDE7-E40C-57F7-096C-68E1C6D7AF6B}"/>
              </a:ext>
            </a:extLst>
          </p:cNvPr>
          <p:cNvSpPr txBox="1"/>
          <p:nvPr/>
        </p:nvSpPr>
        <p:spPr>
          <a:xfrm>
            <a:off x="770153" y="1038960"/>
            <a:ext cx="7689554" cy="1480213"/>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indent="288290">
              <a:lnSpc>
                <a:spcPct val="200000"/>
              </a:lnSpc>
            </a:pPr>
            <a:r>
              <a:rPr lang="en-US" altLang="zh-CN" sz="1200" dirty="0">
                <a:latin typeface="宋体" panose="02010600030101010101" pitchFamily="2" charset="-122"/>
                <a:ea typeface="宋体" panose="02010600030101010101" pitchFamily="2" charset="-122"/>
              </a:rPr>
              <a:t>1.</a:t>
            </a:r>
            <a:r>
              <a:rPr lang="zh-CN" altLang="en-US" sz="1200" dirty="0">
                <a:latin typeface="宋体" panose="02010600030101010101" pitchFamily="2" charset="-122"/>
                <a:ea typeface="宋体" panose="02010600030101010101" pitchFamily="2" charset="-122"/>
              </a:rPr>
              <a:t>物以类聚</a:t>
            </a:r>
            <a:endParaRPr lang="en-US" altLang="zh-CN" sz="1200" dirty="0">
              <a:latin typeface="宋体" panose="02010600030101010101" pitchFamily="2" charset="-122"/>
              <a:ea typeface="宋体" panose="02010600030101010101" pitchFamily="2" charset="-122"/>
            </a:endParaRPr>
          </a:p>
          <a:p>
            <a:pPr indent="288290">
              <a:lnSpc>
                <a:spcPct val="200000"/>
              </a:lnSpc>
            </a:pPr>
            <a:r>
              <a:rPr lang="en-US" altLang="zh-CN" sz="1200" dirty="0">
                <a:latin typeface="宋体" panose="02010600030101010101" pitchFamily="2" charset="-122"/>
                <a:ea typeface="宋体" panose="02010600030101010101" pitchFamily="2" charset="-122"/>
              </a:rPr>
              <a:t>2.</a:t>
            </a:r>
            <a:r>
              <a:rPr lang="zh-CN" altLang="en-US" sz="1200" dirty="0">
                <a:latin typeface="宋体" panose="02010600030101010101" pitchFamily="2" charset="-122"/>
                <a:ea typeface="宋体" panose="02010600030101010101" pitchFamily="2" charset="-122"/>
              </a:rPr>
              <a:t>在自然界中发现，大多数生物都倾向于呆在一个群体中，鸟群、鱼群、羊群等。</a:t>
            </a:r>
            <a:endParaRPr lang="en-US" altLang="zh-CN" sz="1200" dirty="0">
              <a:latin typeface="宋体" panose="02010600030101010101" pitchFamily="2" charset="-122"/>
              <a:ea typeface="宋体" panose="02010600030101010101" pitchFamily="2" charset="-122"/>
            </a:endParaRPr>
          </a:p>
          <a:p>
            <a:pPr indent="288290">
              <a:lnSpc>
                <a:spcPct val="200000"/>
              </a:lnSpc>
            </a:pPr>
            <a:r>
              <a:rPr lang="en-US" altLang="zh-CN" sz="1200" dirty="0">
                <a:latin typeface="宋体" panose="02010600030101010101" pitchFamily="2" charset="-122"/>
                <a:ea typeface="宋体" panose="02010600030101010101" pitchFamily="2" charset="-122"/>
              </a:rPr>
              <a:t>3.</a:t>
            </a:r>
            <a:r>
              <a:rPr lang="zh-CN" altLang="en-US" sz="1200" dirty="0">
                <a:latin typeface="宋体" panose="02010600030101010101" pitchFamily="2" charset="-122"/>
                <a:ea typeface="宋体" panose="02010600030101010101" pitchFamily="2" charset="-122"/>
              </a:rPr>
              <a:t>在多智能体系统的研究中，这种现象通常被称为集群。</a:t>
            </a:r>
            <a:endParaRPr lang="en-US" altLang="zh-CN" sz="1200" dirty="0">
              <a:latin typeface="宋体" panose="02010600030101010101" pitchFamily="2" charset="-122"/>
              <a:ea typeface="宋体" panose="02010600030101010101" pitchFamily="2" charset="-122"/>
            </a:endParaRPr>
          </a:p>
          <a:p>
            <a:pPr indent="288290">
              <a:lnSpc>
                <a:spcPct val="200000"/>
              </a:lnSpc>
            </a:pPr>
            <a:r>
              <a:rPr lang="en-US" altLang="zh-CN" sz="1200" dirty="0">
                <a:latin typeface="宋体" panose="02010600030101010101" pitchFamily="2" charset="-122"/>
                <a:ea typeface="宋体" panose="02010600030101010101" pitchFamily="2" charset="-122"/>
              </a:rPr>
              <a:t>4.</a:t>
            </a:r>
            <a:r>
              <a:rPr lang="zh-CN" altLang="en-US" sz="1200" dirty="0">
                <a:latin typeface="宋体" panose="02010600030101010101" pitchFamily="2" charset="-122"/>
                <a:ea typeface="宋体" panose="02010600030101010101" pitchFamily="2" charset="-122"/>
              </a:rPr>
              <a:t>集群系统通常有两个关键特征：聚集、对齐。</a:t>
            </a:r>
          </a:p>
        </p:txBody>
      </p:sp>
      <p:pic>
        <p:nvPicPr>
          <p:cNvPr id="5" name="图片 4">
            <a:extLst>
              <a:ext uri="{FF2B5EF4-FFF2-40B4-BE49-F238E27FC236}">
                <a16:creationId xmlns:a16="http://schemas.microsoft.com/office/drawing/2014/main" id="{9D88771F-6129-A295-BCDA-F7BF6C53BE7B}"/>
              </a:ext>
            </a:extLst>
          </p:cNvPr>
          <p:cNvPicPr>
            <a:picLocks noChangeAspect="1"/>
          </p:cNvPicPr>
          <p:nvPr/>
        </p:nvPicPr>
        <p:blipFill rotWithShape="1">
          <a:blip r:embed="rId3"/>
          <a:srcRect r="7871"/>
          <a:stretch>
            <a:fillRect/>
          </a:stretch>
        </p:blipFill>
        <p:spPr>
          <a:xfrm>
            <a:off x="770153" y="2734121"/>
            <a:ext cx="2257116" cy="1379241"/>
          </a:xfrm>
          <a:prstGeom prst="rect">
            <a:avLst/>
          </a:prstGeom>
        </p:spPr>
      </p:pic>
      <p:sp>
        <p:nvSpPr>
          <p:cNvPr id="6" name="TextBox 1210">
            <a:extLst>
              <a:ext uri="{FF2B5EF4-FFF2-40B4-BE49-F238E27FC236}">
                <a16:creationId xmlns:a16="http://schemas.microsoft.com/office/drawing/2014/main" id="{8E63FBAA-5638-891E-69BF-9516EF81A620}"/>
              </a:ext>
            </a:extLst>
          </p:cNvPr>
          <p:cNvSpPr/>
          <p:nvPr/>
        </p:nvSpPr>
        <p:spPr>
          <a:xfrm>
            <a:off x="1625271" y="4113362"/>
            <a:ext cx="394980" cy="223138"/>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000" dirty="0">
                <a:solidFill>
                  <a:prstClr val="black"/>
                </a:solidFill>
                <a:latin typeface="宋体" panose="02010600030101010101" pitchFamily="2" charset="-122"/>
                <a:ea typeface="宋体" panose="02010600030101010101" pitchFamily="2" charset="-122"/>
                <a:cs typeface="+mn-ea"/>
                <a:sym typeface="+mn-lt"/>
              </a:rPr>
              <a:t>鱼群</a:t>
            </a:r>
            <a:endParaRPr kumimoji="0" lang="zh-CN" altLang="en-US" sz="1000" b="1" i="0" u="none" strike="noStrike" kern="1200" cap="none" spc="0"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endParaRPr>
          </a:p>
        </p:txBody>
      </p:sp>
      <p:pic>
        <p:nvPicPr>
          <p:cNvPr id="8" name="图片 7">
            <a:extLst>
              <a:ext uri="{FF2B5EF4-FFF2-40B4-BE49-F238E27FC236}">
                <a16:creationId xmlns:a16="http://schemas.microsoft.com/office/drawing/2014/main" id="{3DADE373-4B92-02B5-7294-EF386033CA72}"/>
              </a:ext>
            </a:extLst>
          </p:cNvPr>
          <p:cNvPicPr>
            <a:picLocks noChangeAspect="1"/>
          </p:cNvPicPr>
          <p:nvPr/>
        </p:nvPicPr>
        <p:blipFill>
          <a:blip r:embed="rId4"/>
          <a:stretch>
            <a:fillRect/>
          </a:stretch>
        </p:blipFill>
        <p:spPr>
          <a:xfrm>
            <a:off x="3477010" y="2742311"/>
            <a:ext cx="2275840" cy="1371051"/>
          </a:xfrm>
          <a:prstGeom prst="rect">
            <a:avLst/>
          </a:prstGeom>
        </p:spPr>
      </p:pic>
      <p:sp>
        <p:nvSpPr>
          <p:cNvPr id="11" name="TextBox 1210">
            <a:extLst>
              <a:ext uri="{FF2B5EF4-FFF2-40B4-BE49-F238E27FC236}">
                <a16:creationId xmlns:a16="http://schemas.microsoft.com/office/drawing/2014/main" id="{DB52C9AE-0EC9-9F0D-DEFB-886E9342326A}"/>
              </a:ext>
            </a:extLst>
          </p:cNvPr>
          <p:cNvSpPr/>
          <p:nvPr/>
        </p:nvSpPr>
        <p:spPr>
          <a:xfrm>
            <a:off x="93045" y="113612"/>
            <a:ext cx="856645"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选题背景</a:t>
            </a:r>
          </a:p>
        </p:txBody>
      </p:sp>
      <p:sp>
        <p:nvSpPr>
          <p:cNvPr id="13" name="TextBox 1210">
            <a:extLst>
              <a:ext uri="{FF2B5EF4-FFF2-40B4-BE49-F238E27FC236}">
                <a16:creationId xmlns:a16="http://schemas.microsoft.com/office/drawing/2014/main" id="{2C0C5334-2B2D-81A1-E8BC-C97606AB1D1D}"/>
              </a:ext>
            </a:extLst>
          </p:cNvPr>
          <p:cNvSpPr/>
          <p:nvPr/>
        </p:nvSpPr>
        <p:spPr>
          <a:xfrm>
            <a:off x="4374510" y="4113362"/>
            <a:ext cx="394980" cy="223138"/>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000" dirty="0">
                <a:solidFill>
                  <a:prstClr val="black"/>
                </a:solidFill>
                <a:latin typeface="宋体" panose="02010600030101010101" pitchFamily="2" charset="-122"/>
                <a:ea typeface="宋体" panose="02010600030101010101" pitchFamily="2" charset="-122"/>
                <a:cs typeface="+mn-ea"/>
                <a:sym typeface="+mn-lt"/>
              </a:rPr>
              <a:t>鸟群</a:t>
            </a:r>
            <a:endParaRPr kumimoji="0" lang="zh-CN" altLang="en-US" sz="1000" b="1" i="0" u="none" strike="noStrike" kern="1200" cap="none" spc="0"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endParaRPr>
          </a:p>
        </p:txBody>
      </p:sp>
      <p:pic>
        <p:nvPicPr>
          <p:cNvPr id="15" name="图片 14">
            <a:extLst>
              <a:ext uri="{FF2B5EF4-FFF2-40B4-BE49-F238E27FC236}">
                <a16:creationId xmlns:a16="http://schemas.microsoft.com/office/drawing/2014/main" id="{1B1F994D-778A-19DA-0A55-947FD32A18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7271" y="2742311"/>
            <a:ext cx="2056576" cy="1371051"/>
          </a:xfrm>
          <a:prstGeom prst="rect">
            <a:avLst/>
          </a:prstGeom>
        </p:spPr>
      </p:pic>
      <p:sp>
        <p:nvSpPr>
          <p:cNvPr id="16" name="TextBox 1210">
            <a:extLst>
              <a:ext uri="{FF2B5EF4-FFF2-40B4-BE49-F238E27FC236}">
                <a16:creationId xmlns:a16="http://schemas.microsoft.com/office/drawing/2014/main" id="{04710D16-2F24-0C1D-CD55-DAB63A9C81CD}"/>
              </a:ext>
            </a:extLst>
          </p:cNvPr>
          <p:cNvSpPr/>
          <p:nvPr/>
        </p:nvSpPr>
        <p:spPr>
          <a:xfrm>
            <a:off x="7148069" y="4124702"/>
            <a:ext cx="394980" cy="223138"/>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000" dirty="0">
                <a:solidFill>
                  <a:prstClr val="black"/>
                </a:solidFill>
                <a:latin typeface="宋体" panose="02010600030101010101" pitchFamily="2" charset="-122"/>
                <a:ea typeface="宋体" panose="02010600030101010101" pitchFamily="2" charset="-122"/>
                <a:cs typeface="+mn-ea"/>
                <a:sym typeface="+mn-lt"/>
              </a:rPr>
              <a:t>羊群</a:t>
            </a:r>
            <a:endParaRPr kumimoji="0" lang="zh-CN" altLang="en-US" sz="1000" b="1" i="0" u="none" strike="noStrike" kern="1200" cap="none" spc="0"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endParaRPr>
          </a:p>
        </p:txBody>
      </p:sp>
      <p:sp>
        <p:nvSpPr>
          <p:cNvPr id="14" name="TextBox 1210">
            <a:extLst>
              <a:ext uri="{FF2B5EF4-FFF2-40B4-BE49-F238E27FC236}">
                <a16:creationId xmlns:a16="http://schemas.microsoft.com/office/drawing/2014/main" id="{2663BBA1-521D-060A-DD27-55BAC2BAFA5A}"/>
              </a:ext>
            </a:extLst>
          </p:cNvPr>
          <p:cNvSpPr/>
          <p:nvPr/>
        </p:nvSpPr>
        <p:spPr>
          <a:xfrm>
            <a:off x="266651" y="467644"/>
            <a:ext cx="625812"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200" b="1" dirty="0">
                <a:solidFill>
                  <a:srgbClr val="1B4367"/>
                </a:solidFill>
                <a:latin typeface="微软雅黑"/>
                <a:ea typeface="微软雅黑"/>
                <a:cs typeface="+mn-ea"/>
                <a:sym typeface="+mn-lt"/>
              </a:rPr>
              <a:t>集群</a:t>
            </a: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a:t>
            </a:r>
          </a:p>
        </p:txBody>
      </p:sp>
    </p:spTree>
    <p:extLst>
      <p:ext uri="{BB962C8B-B14F-4D97-AF65-F5344CB8AC3E}">
        <p14:creationId xmlns:p14="http://schemas.microsoft.com/office/powerpoint/2010/main" val="73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文本框 11"/>
          <p:cNvSpPr txBox="1"/>
          <p:nvPr/>
        </p:nvSpPr>
        <p:spPr>
          <a:xfrm>
            <a:off x="1179107" y="1439139"/>
            <a:ext cx="7130237" cy="2218877"/>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0" marR="0" lvl="0" indent="288290" algn="l" defTabSz="685800" rtl="0" eaLnBrk="1" fontAlgn="auto" latinLnBrk="0" hangingPunct="1">
              <a:lnSpc>
                <a:spcPct val="2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1</a:t>
            </a:r>
            <a:r>
              <a:rPr lang="en-US" altLang="zh-CN" sz="1200" dirty="0">
                <a:solidFill>
                  <a:prstClr val="black"/>
                </a:solidFill>
                <a:latin typeface="宋体" panose="02010600030101010101" pitchFamily="2" charset="-122"/>
                <a:ea typeface="宋体" panose="02010600030101010101" pitchFamily="2" charset="-122"/>
              </a:rPr>
              <a:t>.</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根据简单规则进行交互的大型、自组织的个体群体。</a:t>
            </a:r>
            <a:endPar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lang="en-US" altLang="zh-CN" sz="1200" dirty="0">
                <a:solidFill>
                  <a:prstClr val="black"/>
                </a:solidFill>
                <a:latin typeface="宋体" panose="02010600030101010101" pitchFamily="2" charset="-122"/>
                <a:ea typeface="宋体" panose="02010600030101010101" pitchFamily="2" charset="-122"/>
              </a:rPr>
              <a:t>2.</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集群：集中在</a:t>
            </a:r>
            <a:r>
              <a:rPr lang="zh-CN" altLang="en-US" sz="1200" dirty="0">
                <a:solidFill>
                  <a:prstClr val="black"/>
                </a:solidFill>
                <a:latin typeface="宋体" panose="02010600030101010101" pitchFamily="2" charset="-122"/>
                <a:ea typeface="宋体" panose="02010600030101010101" pitchFamily="2" charset="-122"/>
              </a:rPr>
              <a:t>外部</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如何移动，而忽略了它们内部状态的</a:t>
            </a:r>
            <a:r>
              <a:rPr lang="zh-CN" altLang="en-US" sz="1200" dirty="0">
                <a:solidFill>
                  <a:prstClr val="black"/>
                </a:solidFill>
                <a:latin typeface="宋体" panose="02010600030101010101" pitchFamily="2" charset="-122"/>
                <a:ea typeface="宋体" panose="02010600030101010101" pitchFamily="2" charset="-122"/>
              </a:rPr>
              <a:t>变化</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endPar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lang="en-US" altLang="zh-CN" sz="1200" dirty="0">
                <a:solidFill>
                  <a:prstClr val="black"/>
                </a:solidFill>
                <a:latin typeface="宋体" panose="02010600030101010101" pitchFamily="2" charset="-122"/>
                <a:ea typeface="宋体" panose="02010600030101010101" pitchFamily="2" charset="-122"/>
              </a:rPr>
              <a:t>  </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同步</a:t>
            </a:r>
            <a:r>
              <a:rPr lang="zh-CN" altLang="en-US" sz="1200" dirty="0">
                <a:solidFill>
                  <a:prstClr val="black"/>
                </a:solidFill>
                <a:latin typeface="宋体" panose="02010600030101010101" pitchFamily="2" charset="-122"/>
                <a:ea typeface="宋体" panose="02010600030101010101" pitchFamily="2" charset="-122"/>
              </a:rPr>
              <a:t>：</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关注振子的内部动力学，而不是它们的外部运动。</a:t>
            </a:r>
            <a:endPar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lang="en-US" altLang="zh-CN" sz="1200" dirty="0">
                <a:solidFill>
                  <a:prstClr val="black"/>
                </a:solidFill>
                <a:latin typeface="宋体" panose="02010600030101010101" pitchFamily="2" charset="-122"/>
                <a:ea typeface="宋体" panose="02010600030101010101" pitchFamily="2" charset="-122"/>
              </a:rPr>
              <a:t>3.</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在过去的十年中，受机器人技术和发育生物学应用的推动，对“移动振子”的一些研究使这两个 </a:t>
            </a:r>
            <a:endPar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lang="en-US" altLang="zh-CN" sz="1200" dirty="0">
                <a:solidFill>
                  <a:prstClr val="black"/>
                </a:solidFill>
                <a:latin typeface="宋体" panose="02010600030101010101" pitchFamily="2" charset="-122"/>
                <a:ea typeface="宋体" panose="02010600030101010101" pitchFamily="2" charset="-122"/>
              </a:rPr>
              <a:t>  </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领域产生了联系。</a:t>
            </a:r>
            <a:endPar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288290" algn="l" defTabSz="685800" rtl="0" eaLnBrk="1" fontAlgn="auto" latinLnBrk="0" hangingPunct="1">
              <a:lnSpc>
                <a:spcPct val="2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sp>
        <p:nvSpPr>
          <p:cNvPr id="11" name="TextBox 1210">
            <a:extLst>
              <a:ext uri="{FF2B5EF4-FFF2-40B4-BE49-F238E27FC236}">
                <a16:creationId xmlns:a16="http://schemas.microsoft.com/office/drawing/2014/main" id="{DB52C9AE-0EC9-9F0D-DEFB-886E9342326A}"/>
              </a:ext>
            </a:extLst>
          </p:cNvPr>
          <p:cNvSpPr/>
          <p:nvPr/>
        </p:nvSpPr>
        <p:spPr>
          <a:xfrm>
            <a:off x="93045" y="113612"/>
            <a:ext cx="856645"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选题背景</a:t>
            </a:r>
          </a:p>
        </p:txBody>
      </p:sp>
      <p:sp>
        <p:nvSpPr>
          <p:cNvPr id="12" name="TextBox 1210">
            <a:extLst>
              <a:ext uri="{FF2B5EF4-FFF2-40B4-BE49-F238E27FC236}">
                <a16:creationId xmlns:a16="http://schemas.microsoft.com/office/drawing/2014/main" id="{61A5AEF2-D238-3589-CA13-E63B198C4860}"/>
              </a:ext>
            </a:extLst>
          </p:cNvPr>
          <p:cNvSpPr/>
          <p:nvPr/>
        </p:nvSpPr>
        <p:spPr>
          <a:xfrm>
            <a:off x="266651" y="443548"/>
            <a:ext cx="1178849" cy="253916"/>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zh-CN" altLang="en-US" sz="1200" b="1" dirty="0">
                <a:solidFill>
                  <a:srgbClr val="1B4367"/>
                </a:solidFill>
                <a:cs typeface="+mn-ea"/>
                <a:sym typeface="+mn-lt"/>
              </a:rPr>
              <a:t>同步</a:t>
            </a:r>
            <a:r>
              <a:rPr lang="en-US" altLang="zh-CN" sz="1200" b="1" dirty="0">
                <a:solidFill>
                  <a:srgbClr val="1B4367"/>
                </a:solidFill>
                <a:cs typeface="+mn-ea"/>
                <a:sym typeface="+mn-lt"/>
              </a:rPr>
              <a:t>+</a:t>
            </a:r>
            <a:r>
              <a:rPr lang="zh-CN" altLang="en-US" sz="1200" b="1" dirty="0">
                <a:solidFill>
                  <a:srgbClr val="1B4367"/>
                </a:solidFill>
                <a:cs typeface="+mn-ea"/>
                <a:sym typeface="+mn-lt"/>
              </a:rPr>
              <a:t>集群：？</a:t>
            </a:r>
          </a:p>
        </p:txBody>
      </p:sp>
    </p:spTree>
    <p:extLst>
      <p:ext uri="{BB962C8B-B14F-4D97-AF65-F5344CB8AC3E}">
        <p14:creationId xmlns:p14="http://schemas.microsoft.com/office/powerpoint/2010/main" val="636624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文本框 11"/>
          <p:cNvSpPr txBox="1"/>
          <p:nvPr/>
        </p:nvSpPr>
        <p:spPr>
          <a:xfrm>
            <a:off x="1450731" y="1607974"/>
            <a:ext cx="6242537" cy="184954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0" marR="0" lvl="0" indent="288290" algn="l" defTabSz="685800" rtl="0" eaLnBrk="1" fontAlgn="auto" latinLnBrk="0" hangingPunct="1">
              <a:lnSpc>
                <a:spcPct val="2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1.</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同步和集群问题在过去几十年都有着飞速的发展，但对于两者结合的研究开始的相对比较晚</a:t>
            </a:r>
            <a:r>
              <a:rPr lang="zh-CN" altLang="en-US" sz="1200" dirty="0">
                <a:solidFill>
                  <a:prstClr val="black"/>
                </a:solidFill>
                <a:latin typeface="宋体" panose="02010600030101010101" pitchFamily="2" charset="-122"/>
                <a:ea typeface="宋体" panose="02010600030101010101" pitchFamily="2" charset="-122"/>
              </a:rPr>
              <a:t>，</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现在对于同时考虑同步和集群的系统的研究并不是很多。</a:t>
            </a:r>
            <a:endPar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lang="en-US" altLang="zh-CN" sz="1200" dirty="0">
                <a:solidFill>
                  <a:prstClr val="black"/>
                </a:solidFill>
                <a:latin typeface="宋体" panose="02010600030101010101" pitchFamily="2" charset="-122"/>
                <a:ea typeface="宋体" panose="02010600030101010101" pitchFamily="2" charset="-122"/>
              </a:rPr>
              <a:t>2.</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 我们希望可以通过结合同步动力学和集群动力学的方式，通过加入视角、阻挫和改变空间作用函数等经典研究方法，探究其对相互系统的影响。</a:t>
            </a:r>
            <a:endParaRPr kumimoji="0" lang="en-US" altLang="zh-CN"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288290" algn="l" defTabSz="685800" rtl="0" eaLnBrk="1" fontAlgn="auto" latinLnBrk="0" hangingPunct="1">
              <a:lnSpc>
                <a:spcPct val="200000"/>
              </a:lnSpc>
              <a:spcBef>
                <a:spcPts val="0"/>
              </a:spcBef>
              <a:spcAft>
                <a:spcPts val="0"/>
              </a:spcAft>
              <a:buClrTx/>
              <a:buSzTx/>
              <a:buFontTx/>
              <a:buNone/>
              <a:tabLst/>
              <a:defRPr/>
            </a:pPr>
            <a:r>
              <a:rPr lang="en-US" altLang="zh-CN" sz="1200" dirty="0">
                <a:solidFill>
                  <a:prstClr val="black"/>
                </a:solidFill>
                <a:latin typeface="宋体" panose="02010600030101010101" pitchFamily="2" charset="-122"/>
                <a:ea typeface="宋体" panose="02010600030101010101" pitchFamily="2" charset="-122"/>
              </a:rPr>
              <a:t>3.</a:t>
            </a:r>
            <a:r>
              <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希望可以在理论或应用上为两者结合的相互系统给出更多的解释和支撑。 </a:t>
            </a:r>
          </a:p>
        </p:txBody>
      </p:sp>
      <p:sp>
        <p:nvSpPr>
          <p:cNvPr id="11" name="TextBox 1210">
            <a:extLst>
              <a:ext uri="{FF2B5EF4-FFF2-40B4-BE49-F238E27FC236}">
                <a16:creationId xmlns:a16="http://schemas.microsoft.com/office/drawing/2014/main" id="{DB52C9AE-0EC9-9F0D-DEFB-886E9342326A}"/>
              </a:ext>
            </a:extLst>
          </p:cNvPr>
          <p:cNvSpPr/>
          <p:nvPr/>
        </p:nvSpPr>
        <p:spPr>
          <a:xfrm>
            <a:off x="194645" y="321892"/>
            <a:ext cx="864660"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选题意义</a:t>
            </a:r>
          </a:p>
        </p:txBody>
      </p:sp>
    </p:spTree>
    <p:extLst>
      <p:ext uri="{BB962C8B-B14F-4D97-AF65-F5344CB8AC3E}">
        <p14:creationId xmlns:p14="http://schemas.microsoft.com/office/powerpoint/2010/main" val="4080784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2483768" y="2161116"/>
            <a:ext cx="4308192" cy="592470"/>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3400" b="1" dirty="0">
                <a:solidFill>
                  <a:srgbClr val="1B4367"/>
                </a:solidFill>
                <a:latin typeface="宋体" panose="02010600030101010101" pitchFamily="2" charset="-122"/>
                <a:ea typeface="宋体" panose="02010600030101010101" pitchFamily="2" charset="-122"/>
                <a:cs typeface="+mn-ea"/>
                <a:sym typeface="+mn-lt"/>
              </a:rPr>
              <a:t>国内外研究动态</a:t>
            </a:r>
            <a:endParaRPr kumimoji="0" lang="zh-CN" altLang="en-US" sz="3400" b="1" i="0" u="none" strike="noStrike" kern="1200" cap="none" spc="0" normalizeH="0" baseline="0" noProof="0" dirty="0">
              <a:ln>
                <a:noFill/>
              </a:ln>
              <a:solidFill>
                <a:srgbClr val="1B4367"/>
              </a:solidFill>
              <a:effectLst/>
              <a:uLnTx/>
              <a:uFillTx/>
              <a:latin typeface="宋体" panose="02010600030101010101" pitchFamily="2" charset="-122"/>
              <a:ea typeface="宋体" panose="02010600030101010101" pitchFamily="2" charset="-122"/>
              <a:cs typeface="+mn-ea"/>
              <a:sym typeface="+mn-lt"/>
            </a:endParaRPr>
          </a:p>
        </p:txBody>
      </p:sp>
      <p:grpSp>
        <p:nvGrpSpPr>
          <p:cNvPr id="5" name="组合 4">
            <a:extLst>
              <a:ext uri="{FF2B5EF4-FFF2-40B4-BE49-F238E27FC236}">
                <a16:creationId xmlns:a16="http://schemas.microsoft.com/office/drawing/2014/main" id="{CAA90246-ED2F-AEDF-5064-D745EE14491F}"/>
              </a:ext>
            </a:extLst>
          </p:cNvPr>
          <p:cNvGrpSpPr/>
          <p:nvPr/>
        </p:nvGrpSpPr>
        <p:grpSpPr>
          <a:xfrm>
            <a:off x="2493928" y="2280886"/>
            <a:ext cx="478533" cy="393570"/>
            <a:chOff x="5640108" y="966369"/>
            <a:chExt cx="476097" cy="391567"/>
          </a:xfrm>
        </p:grpSpPr>
        <p:sp>
          <p:nvSpPr>
            <p:cNvPr id="6" name="椭圆 5">
              <a:extLst>
                <a:ext uri="{FF2B5EF4-FFF2-40B4-BE49-F238E27FC236}">
                  <a16:creationId xmlns:a16="http://schemas.microsoft.com/office/drawing/2014/main" id="{B3CC2F41-BD2D-64AF-CFCA-CF88BB170C69}"/>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ea"/>
                <a:sym typeface="+mn-lt"/>
              </a:endParaRPr>
            </a:p>
          </p:txBody>
        </p:sp>
        <p:sp>
          <p:nvSpPr>
            <p:cNvPr id="7" name="文本框 17">
              <a:extLst>
                <a:ext uri="{FF2B5EF4-FFF2-40B4-BE49-F238E27FC236}">
                  <a16:creationId xmlns:a16="http://schemas.microsoft.com/office/drawing/2014/main" id="{3F80A4B3-3301-71EE-8F8A-A5981944E270}"/>
                </a:ext>
              </a:extLst>
            </p:cNvPr>
            <p:cNvSpPr txBox="1"/>
            <p:nvPr/>
          </p:nvSpPr>
          <p:spPr>
            <a:xfrm>
              <a:off x="5640108" y="975817"/>
              <a:ext cx="476097" cy="36745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ea"/>
                  <a:sym typeface="+mn-lt"/>
                </a:rPr>
                <a:t>02</a:t>
              </a:r>
            </a:p>
          </p:txBody>
        </p:sp>
      </p:grpSp>
    </p:spTree>
    <p:extLst>
      <p:ext uri="{BB962C8B-B14F-4D97-AF65-F5344CB8AC3E}">
        <p14:creationId xmlns:p14="http://schemas.microsoft.com/office/powerpoint/2010/main" val="4074140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7" name="文本框 11"/>
              <p:cNvSpPr txBox="1"/>
              <p:nvPr/>
            </p:nvSpPr>
            <p:spPr>
              <a:xfrm>
                <a:off x="512819" y="764633"/>
                <a:ext cx="8118362" cy="2771400"/>
              </a:xfrm>
              <a:prstGeom prst="rect">
                <a:avLst/>
              </a:prstGeom>
              <a:noFill/>
              <a:ln>
                <a:noFill/>
              </a:ln>
              <a:extLst>
                <a:ext uri="{909E8E84-426E-40DD-AFC4-6F175D3DCCD1}">
                  <a14:hiddenFill>
                    <a:solidFill>
                      <a:srgbClr val="5CA0B4"/>
                    </a:solidFill>
                  </a14:hiddenFill>
                </a:ext>
              </a:extLst>
            </p:spPr>
            <p:txBody>
              <a:bodyPr wrap="square" lIns="68580" tIns="34290" rIns="68580" bIns="34290" rtlCol="0">
                <a:spAutoFit/>
              </a:bodyPr>
              <a:lstStyle/>
              <a:p>
                <a:pPr marL="0" marR="0" lvl="0" indent="288290" algn="l" defTabSz="6858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1967</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Winfree</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提出了一种耦合振子模型，几乎可以用于研究所有动植物的日常活动循环所依据的基础。他发现在临界耦合强度以上，同步会以一种类似于相变的方式自发爆发</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lang="en-US" altLang="zh-CN" sz="1200" kern="0" baseline="30000" dirty="0">
                    <a:solidFill>
                      <a:srgbClr val="000000"/>
                    </a:solidFill>
                    <a:effectLst/>
                    <a:latin typeface="Times New Roman" panose="02020603050405020304" pitchFamily="18" charset="0"/>
                    <a:ea typeface="宋体" panose="02010600030101010101" pitchFamily="2" charset="-122"/>
                    <a:cs typeface="Calibri" panose="020F0502020204030204" pitchFamily="34" charset="0"/>
                  </a:rPr>
                  <a:t>1</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ct val="150000"/>
                  </a:lnSpc>
                  <a:spcBef>
                    <a:spcPts val="0"/>
                  </a:spcBef>
                  <a:spcAft>
                    <a:spcPts val="0"/>
                  </a:spcAft>
                  <a:buClrTx/>
                  <a:buSzTx/>
                  <a:buFontTx/>
                  <a:buNone/>
                  <a:tabLst/>
                  <a:defRPr/>
                </a:pPr>
                <a:endPar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ct val="150000"/>
                  </a:lnSpc>
                  <a:spcBef>
                    <a:spcPts val="0"/>
                  </a:spcBef>
                  <a:spcAft>
                    <a:spcPts val="0"/>
                  </a:spcAft>
                  <a:buClrTx/>
                  <a:buSzTx/>
                  <a:buFontTx/>
                  <a:buNone/>
                  <a:tabLst/>
                  <a:defRPr/>
                </a:pPr>
                <a:endPar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1975</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年，日本物理学家</a:t>
                </a:r>
                <a:r>
                  <a:rPr lang="en-US" altLang="zh-CN" sz="12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Kuramoto</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简化并精确求解了</a:t>
                </a:r>
                <a:r>
                  <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Winfree</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的模型，从而广泛引起了人们对耦合振子动力学的兴趣</a:t>
                </a:r>
                <a:r>
                  <a:rPr lang="en-US" altLang="zh-CN" sz="1200" kern="0" baseline="30000" dirty="0">
                    <a:solidFill>
                      <a:srgbClr val="000000"/>
                    </a:solidFill>
                    <a:effectLst/>
                    <a:latin typeface="Calibri" panose="020F0502020204030204" pitchFamily="34" charset="0"/>
                    <a:ea typeface="宋体" panose="02010600030101010101" pitchFamily="2" charset="-122"/>
                  </a:rPr>
                  <a:t>[</a:t>
                </a:r>
                <a:r>
                  <a:rPr lang="en-US" altLang="zh-CN" sz="1200" kern="0" baseline="30000" dirty="0">
                    <a:solidFill>
                      <a:srgbClr val="000000"/>
                    </a:solidFill>
                    <a:latin typeface="Times New Roman" panose="02020603050405020304" pitchFamily="18" charset="0"/>
                    <a:ea typeface="宋体" panose="02010600030101010101" pitchFamily="2" charset="-122"/>
                    <a:cs typeface="Calibri" panose="020F0502020204030204" pitchFamily="34" charset="0"/>
                  </a:rPr>
                  <a:t>2</a:t>
                </a:r>
                <a:r>
                  <a:rPr lang="en-US" altLang="zh-CN" sz="1200" kern="0" baseline="30000" dirty="0">
                    <a:solidFill>
                      <a:srgbClr val="000000"/>
                    </a:solidFill>
                    <a:effectLst/>
                    <a:latin typeface="Calibri" panose="020F0502020204030204" pitchFamily="34" charset="0"/>
                    <a:ea typeface="宋体" panose="02010600030101010101" pitchFamily="2" charset="-122"/>
                  </a:rPr>
                  <a:t>] </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288290" algn="l" defTabSz="685800" rtl="0" eaLnBrk="1" fontAlgn="auto" latinLnBrk="0" hangingPunct="1">
                  <a:lnSpc>
                    <a:spcPct val="15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lvl="0" indent="288290">
                  <a:lnSpc>
                    <a:spcPct val="150000"/>
                  </a:lnSpc>
                  <a:defRPr/>
                </a:pPr>
                <a:endPar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0" indent="288290">
                  <a:lnSpc>
                    <a:spcPct val="150000"/>
                  </a:lnSpc>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1986</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年</a:t>
                </a:r>
                <a:r>
                  <a:rPr kumimoji="0" lang="en-US" altLang="zh-CN" sz="12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Sakaguchi</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通过在正弦相互作用函数中加入相位滞后参数</a:t>
                </a:r>
                <a14:m>
                  <m:oMath xmlns:m="http://schemas.openxmlformats.org/officeDocument/2006/math">
                    <m:r>
                      <a:rPr kumimoji="0" lang="zh-CN" altLang="en-US" sz="12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rPr>
                      <m:t>𝛼</m:t>
                    </m:r>
                  </m:oMath>
                </a14:m>
                <a:r>
                  <a:rPr lang="zh-CN" altLang="en-US"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进行研究，是对</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经典</a:t>
                </a:r>
                <a:r>
                  <a:rPr lang="en-US" altLang="zh-CN" sz="12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Kuramoto</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模型的自然推广</a:t>
                </a:r>
                <a:r>
                  <a:rPr lang="en-US" altLang="zh-CN" sz="1200" kern="0" baseline="30000" dirty="0">
                    <a:solidFill>
                      <a:srgbClr val="000000"/>
                    </a:solidFill>
                    <a:latin typeface="Calibri" panose="020F0502020204030204" pitchFamily="34" charset="0"/>
                    <a:ea typeface="宋体" panose="02010600030101010101" pitchFamily="2" charset="-122"/>
                  </a:rPr>
                  <a:t>[</a:t>
                </a:r>
                <a:r>
                  <a:rPr lang="en-US" altLang="zh-CN" sz="1200" kern="0" baseline="30000" dirty="0">
                    <a:solidFill>
                      <a:srgbClr val="000000"/>
                    </a:solidFill>
                    <a:latin typeface="Times New Roman" panose="02020603050405020304" pitchFamily="18" charset="0"/>
                    <a:ea typeface="宋体" panose="02010600030101010101" pitchFamily="2" charset="-122"/>
                    <a:cs typeface="Calibri" panose="020F0502020204030204" pitchFamily="34" charset="0"/>
                  </a:rPr>
                  <a:t>3</a:t>
                </a:r>
                <a:r>
                  <a:rPr lang="en-US" altLang="zh-CN" sz="1200" kern="0" baseline="30000" dirty="0">
                    <a:solidFill>
                      <a:srgbClr val="000000"/>
                    </a:solidFill>
                    <a:latin typeface="Calibri" panose="020F0502020204030204" pitchFamily="34" charset="0"/>
                    <a:ea typeface="宋体" panose="02010600030101010101" pitchFamily="2" charset="-122"/>
                  </a:rPr>
                  <a:t>] </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lvl="0" indent="288290">
                  <a:lnSpc>
                    <a:spcPct val="150000"/>
                  </a:lnSpc>
                  <a:defRPr/>
                </a:pPr>
                <a:endParaRPr lang="en-US" altLang="zh-CN" sz="12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lvl="0" indent="288290">
                  <a:lnSpc>
                    <a:spcPts val="1800"/>
                  </a:lnSpc>
                  <a:defRPr/>
                </a:pP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07" name="文本框 11"/>
              <p:cNvSpPr txBox="1">
                <a:spLocks noRot="1" noChangeAspect="1" noMove="1" noResize="1" noEditPoints="1" noAdjustHandles="1" noChangeArrowheads="1" noChangeShapeType="1" noTextEdit="1"/>
              </p:cNvSpPr>
              <p:nvPr/>
            </p:nvSpPr>
            <p:spPr>
              <a:xfrm>
                <a:off x="512819" y="764633"/>
                <a:ext cx="8118362" cy="2771400"/>
              </a:xfrm>
              <a:prstGeom prst="rect">
                <a:avLst/>
              </a:prstGeom>
              <a:blipFill>
                <a:blip r:embed="rId3"/>
                <a:stretch>
                  <a:fillRect l="-300" r="-1652"/>
                </a:stretch>
              </a:blipFill>
              <a:ln>
                <a:noFill/>
              </a:ln>
              <a:extLst>
                <a:ext uri="{909E8E84-426E-40DD-AFC4-6F175D3DCCD1}">
                  <a14:hiddenFill xmlns:a14="http://schemas.microsoft.com/office/drawing/2010/main">
                    <a:solidFill>
                      <a:srgbClr val="5CA0B4"/>
                    </a:solidFill>
                  </a14:hiddenFill>
                </a:ext>
              </a:extLst>
            </p:spPr>
            <p:txBody>
              <a:bodyPr/>
              <a:lstStyle/>
              <a:p>
                <a:r>
                  <a:rPr lang="zh-CN" altLang="en-US">
                    <a:noFill/>
                  </a:rPr>
                  <a:t> </a:t>
                </a:r>
              </a:p>
            </p:txBody>
          </p:sp>
        </mc:Fallback>
      </mc:AlternateContent>
      <p:sp>
        <p:nvSpPr>
          <p:cNvPr id="11" name="TextBox 1210">
            <a:extLst>
              <a:ext uri="{FF2B5EF4-FFF2-40B4-BE49-F238E27FC236}">
                <a16:creationId xmlns:a16="http://schemas.microsoft.com/office/drawing/2014/main" id="{DB52C9AE-0EC9-9F0D-DEFB-886E9342326A}"/>
              </a:ext>
            </a:extLst>
          </p:cNvPr>
          <p:cNvSpPr/>
          <p:nvPr/>
        </p:nvSpPr>
        <p:spPr>
          <a:xfrm>
            <a:off x="159085" y="182005"/>
            <a:ext cx="1395254"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国内外</a:t>
            </a:r>
            <a:r>
              <a:rPr lang="zh-CN" altLang="en-US" b="1" dirty="0">
                <a:solidFill>
                  <a:srgbClr val="1B4367"/>
                </a:solidFill>
                <a:latin typeface="微软雅黑"/>
                <a:ea typeface="微软雅黑"/>
                <a:cs typeface="+mn-ea"/>
                <a:sym typeface="+mn-lt"/>
              </a:rPr>
              <a:t>研究动态</a:t>
            </a:r>
            <a:endPar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endParaRPr>
          </a:p>
        </p:txBody>
      </p:sp>
      <p:sp>
        <p:nvSpPr>
          <p:cNvPr id="2" name="TextBox 1210">
            <a:extLst>
              <a:ext uri="{FF2B5EF4-FFF2-40B4-BE49-F238E27FC236}">
                <a16:creationId xmlns:a16="http://schemas.microsoft.com/office/drawing/2014/main" id="{4AF77842-CB21-5A35-B02A-44E66A321738}"/>
              </a:ext>
            </a:extLst>
          </p:cNvPr>
          <p:cNvSpPr/>
          <p:nvPr/>
        </p:nvSpPr>
        <p:spPr>
          <a:xfrm>
            <a:off x="230900" y="466698"/>
            <a:ext cx="625812"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1B4367"/>
                </a:solidFill>
                <a:effectLst/>
                <a:uLnTx/>
                <a:uFillTx/>
                <a:latin typeface="微软雅黑"/>
                <a:ea typeface="微软雅黑"/>
                <a:cs typeface="+mn-ea"/>
                <a:sym typeface="+mn-lt"/>
              </a:rPr>
              <a:t>同步</a:t>
            </a:r>
            <a:r>
              <a:rPr kumimoji="0" lang="zh-CN" altLang="en-US" sz="1400" b="1" i="0" u="none" strike="noStrike" kern="1200" cap="none" spc="0" normalizeH="0" baseline="0" noProof="0" dirty="0">
                <a:ln>
                  <a:noFill/>
                </a:ln>
                <a:solidFill>
                  <a:srgbClr val="1B4367"/>
                </a:solidFill>
                <a:effectLst/>
                <a:uLnTx/>
                <a:uFillTx/>
                <a:latin typeface="微软雅黑"/>
                <a:ea typeface="微软雅黑"/>
                <a:cs typeface="+mn-ea"/>
                <a:sym typeface="+mn-lt"/>
              </a:rPr>
              <a:t>：</a:t>
            </a:r>
          </a:p>
        </p:txBody>
      </p:sp>
      <p:graphicFrame>
        <p:nvGraphicFramePr>
          <p:cNvPr id="5" name="对象 4">
            <a:extLst>
              <a:ext uri="{FF2B5EF4-FFF2-40B4-BE49-F238E27FC236}">
                <a16:creationId xmlns:a16="http://schemas.microsoft.com/office/drawing/2014/main" id="{385E31D6-53E1-478C-4EF2-A11B49B35E56}"/>
              </a:ext>
            </a:extLst>
          </p:cNvPr>
          <p:cNvGraphicFramePr>
            <a:graphicFrameLocks noChangeAspect="1"/>
          </p:cNvGraphicFramePr>
          <p:nvPr>
            <p:extLst>
              <p:ext uri="{D42A27DB-BD31-4B8C-83A1-F6EECF244321}">
                <p14:modId xmlns:p14="http://schemas.microsoft.com/office/powerpoint/2010/main" val="1616234261"/>
              </p:ext>
            </p:extLst>
          </p:nvPr>
        </p:nvGraphicFramePr>
        <p:xfrm>
          <a:off x="5187950" y="3030649"/>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Equation.DSMT4">
                  <p:embed/>
                </p:oleObj>
              </mc:Choice>
              <mc:Fallback>
                <p:oleObj name="Equation" r:id="rId4" imgW="114120" imgH="177480" progId="Equation.DSMT4">
                  <p:embed/>
                  <p:pic>
                    <p:nvPicPr>
                      <p:cNvPr id="5" name="对象 4">
                        <a:extLst>
                          <a:ext uri="{FF2B5EF4-FFF2-40B4-BE49-F238E27FC236}">
                            <a16:creationId xmlns:a16="http://schemas.microsoft.com/office/drawing/2014/main" id="{385E31D6-53E1-478C-4EF2-A11B49B35E56}"/>
                          </a:ext>
                        </a:extLst>
                      </p:cNvPr>
                      <p:cNvPicPr/>
                      <p:nvPr/>
                    </p:nvPicPr>
                    <p:blipFill>
                      <a:blip r:embed="rId5"/>
                      <a:stretch>
                        <a:fillRect/>
                      </a:stretch>
                    </p:blipFill>
                    <p:spPr>
                      <a:xfrm>
                        <a:off x="5187950" y="3030649"/>
                        <a:ext cx="114300" cy="177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6FE0B15-8B16-DC6C-1C36-9760D5C69F54}"/>
              </a:ext>
            </a:extLst>
          </p:cNvPr>
          <p:cNvGraphicFramePr>
            <a:graphicFrameLocks noChangeAspect="1"/>
          </p:cNvGraphicFramePr>
          <p:nvPr>
            <p:extLst>
              <p:ext uri="{D42A27DB-BD31-4B8C-83A1-F6EECF244321}">
                <p14:modId xmlns:p14="http://schemas.microsoft.com/office/powerpoint/2010/main" val="1072488176"/>
              </p:ext>
            </p:extLst>
          </p:nvPr>
        </p:nvGraphicFramePr>
        <p:xfrm>
          <a:off x="4787900" y="3021124"/>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6" name="对象 5">
                        <a:extLst>
                          <a:ext uri="{FF2B5EF4-FFF2-40B4-BE49-F238E27FC236}">
                            <a16:creationId xmlns:a16="http://schemas.microsoft.com/office/drawing/2014/main" id="{26FE0B15-8B16-DC6C-1C36-9760D5C69F54}"/>
                          </a:ext>
                        </a:extLst>
                      </p:cNvPr>
                      <p:cNvPicPr/>
                      <p:nvPr/>
                    </p:nvPicPr>
                    <p:blipFill>
                      <a:blip r:embed="rId5"/>
                      <a:stretch>
                        <a:fillRect/>
                      </a:stretch>
                    </p:blipFill>
                    <p:spPr>
                      <a:xfrm>
                        <a:off x="4787900" y="3021124"/>
                        <a:ext cx="914400" cy="19843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C104796F-B28B-8A29-70DF-8B831311FA45}"/>
              </a:ext>
            </a:extLst>
          </p:cNvPr>
          <p:cNvGraphicFramePr>
            <a:graphicFrameLocks noChangeAspect="1"/>
          </p:cNvGraphicFramePr>
          <p:nvPr>
            <p:extLst>
              <p:ext uri="{D42A27DB-BD31-4B8C-83A1-F6EECF244321}">
                <p14:modId xmlns:p14="http://schemas.microsoft.com/office/powerpoint/2010/main" val="4282470529"/>
              </p:ext>
            </p:extLst>
          </p:nvPr>
        </p:nvGraphicFramePr>
        <p:xfrm>
          <a:off x="3479800" y="2244505"/>
          <a:ext cx="1651000" cy="444500"/>
        </p:xfrm>
        <a:graphic>
          <a:graphicData uri="http://schemas.openxmlformats.org/presentationml/2006/ole">
            <mc:AlternateContent xmlns:mc="http://schemas.openxmlformats.org/markup-compatibility/2006">
              <mc:Choice xmlns:v="urn:schemas-microsoft-com:vml" Requires="v">
                <p:oleObj name="Equation" r:id="rId7" imgW="1650960" imgH="444240" progId="Equation.DSMT4">
                  <p:embed/>
                </p:oleObj>
              </mc:Choice>
              <mc:Fallback>
                <p:oleObj name="Equation" r:id="rId7" imgW="1650960" imgH="444240" progId="Equation.DSMT4">
                  <p:embed/>
                  <p:pic>
                    <p:nvPicPr>
                      <p:cNvPr id="7" name="对象 6">
                        <a:extLst>
                          <a:ext uri="{FF2B5EF4-FFF2-40B4-BE49-F238E27FC236}">
                            <a16:creationId xmlns:a16="http://schemas.microsoft.com/office/drawing/2014/main" id="{C104796F-B28B-8A29-70DF-8B831311FA45}"/>
                          </a:ext>
                        </a:extLst>
                      </p:cNvPr>
                      <p:cNvPicPr/>
                      <p:nvPr/>
                    </p:nvPicPr>
                    <p:blipFill>
                      <a:blip r:embed="rId8"/>
                      <a:stretch>
                        <a:fillRect/>
                      </a:stretch>
                    </p:blipFill>
                    <p:spPr>
                      <a:xfrm>
                        <a:off x="3479800" y="2244505"/>
                        <a:ext cx="1651000" cy="4445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FC427A3-B5A0-56F7-8A98-4FE2E754BBFA}"/>
              </a:ext>
            </a:extLst>
          </p:cNvPr>
          <p:cNvGraphicFramePr>
            <a:graphicFrameLocks noChangeAspect="1"/>
          </p:cNvGraphicFramePr>
          <p:nvPr>
            <p:extLst>
              <p:ext uri="{D42A27DB-BD31-4B8C-83A1-F6EECF244321}">
                <p14:modId xmlns:p14="http://schemas.microsoft.com/office/powerpoint/2010/main" val="376913552"/>
              </p:ext>
            </p:extLst>
          </p:nvPr>
        </p:nvGraphicFramePr>
        <p:xfrm>
          <a:off x="3359150" y="3045366"/>
          <a:ext cx="1892300" cy="444500"/>
        </p:xfrm>
        <a:graphic>
          <a:graphicData uri="http://schemas.openxmlformats.org/presentationml/2006/ole">
            <mc:AlternateContent xmlns:mc="http://schemas.openxmlformats.org/markup-compatibility/2006">
              <mc:Choice xmlns:v="urn:schemas-microsoft-com:vml" Requires="v">
                <p:oleObj name="Equation" r:id="rId9" imgW="1892160" imgH="444240" progId="Equation.DSMT4">
                  <p:embed/>
                </p:oleObj>
              </mc:Choice>
              <mc:Fallback>
                <p:oleObj name="Equation" r:id="rId9" imgW="1892160" imgH="444240" progId="Equation.DSMT4">
                  <p:embed/>
                  <p:pic>
                    <p:nvPicPr>
                      <p:cNvPr id="8" name="对象 7">
                        <a:extLst>
                          <a:ext uri="{FF2B5EF4-FFF2-40B4-BE49-F238E27FC236}">
                            <a16:creationId xmlns:a16="http://schemas.microsoft.com/office/drawing/2014/main" id="{EFC427A3-B5A0-56F7-8A98-4FE2E754BBFA}"/>
                          </a:ext>
                        </a:extLst>
                      </p:cNvPr>
                      <p:cNvPicPr/>
                      <p:nvPr/>
                    </p:nvPicPr>
                    <p:blipFill>
                      <a:blip r:embed="rId10"/>
                      <a:stretch>
                        <a:fillRect/>
                      </a:stretch>
                    </p:blipFill>
                    <p:spPr>
                      <a:xfrm>
                        <a:off x="3359150" y="3045366"/>
                        <a:ext cx="1892300" cy="444500"/>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21D988AC-212A-3BDA-987C-99D3E559E852}"/>
              </a:ext>
            </a:extLst>
          </p:cNvPr>
          <p:cNvSpPr txBox="1"/>
          <p:nvPr/>
        </p:nvSpPr>
        <p:spPr>
          <a:xfrm>
            <a:off x="0" y="4262168"/>
            <a:ext cx="9144000" cy="881332"/>
          </a:xfrm>
          <a:prstGeom prst="rect">
            <a:avLst/>
          </a:prstGeom>
          <a:solidFill>
            <a:srgbClr val="1B4367"/>
          </a:solidFill>
        </p:spPr>
        <p:txBody>
          <a:bodyPr wrap="square" rtlCol="0">
            <a:spAutoFit/>
          </a:bodyPr>
          <a:lstStyle/>
          <a:p>
            <a:pPr marL="0" marR="0" lvl="0" indent="0" algn="just" defTabSz="685800" rtl="0" eaLnBrk="1" fontAlgn="auto" latinLnBrk="0" hangingPunct="1">
              <a:lnSpc>
                <a:spcPct val="125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Winfree</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Biological</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rhythms</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and</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the</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behavior</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of</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populations</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of</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coupled</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oscillators</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Journal</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of</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Theoretical</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Biology</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1967</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Volume</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16</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Issue</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Pages</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15</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42</a:t>
            </a:r>
            <a:r>
              <a:rPr kumimoji="0" lang="en-US" altLang="zh-CN" sz="1050" b="0" i="0" u="none" strike="noStrike" kern="100" cap="none" spc="0" normalizeH="0" baseline="0" noProof="0" dirty="0">
                <a:ln>
                  <a:noFill/>
                </a:ln>
                <a:solidFill>
                  <a:schemeClr val="bg1"/>
                </a:solidFill>
                <a:effectLst/>
                <a:uLnTx/>
                <a:uFillTx/>
                <a:latin typeface="Calibri" panose="020F0502020204030204" pitchFamily="34" charset="0"/>
                <a:ea typeface="宋体" panose="02010600030101010101" pitchFamily="2" charset="-122"/>
                <a:cs typeface="Times New Roman" panose="02020603050405020304" pitchFamily="18" charset="0"/>
              </a:rPr>
              <a:t>.</a:t>
            </a:r>
          </a:p>
          <a:p>
            <a:pPr marL="0" marR="0" lvl="0" indent="0" algn="just" defTabSz="685800" rtl="0" eaLnBrk="1" fontAlgn="auto" latinLnBrk="0" hangingPunct="1">
              <a:lnSpc>
                <a:spcPct val="125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Kuramoto</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Y. Self-entrainment of a population of coupled non-linear oscillators[A].  H. Araki. International Symposium on Mathematical Problems in Theoretical Physics[M]. Berlin/Heidelberg: Springer-Verlag, 1975, 39: 420–422.</a:t>
            </a:r>
          </a:p>
          <a:p>
            <a:pPr marL="0" marR="0" lvl="0" indent="0" algn="just" defTabSz="685800" rtl="0" eaLnBrk="1" fontAlgn="auto" latinLnBrk="0" hangingPunct="1">
              <a:lnSpc>
                <a:spcPct val="125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[3] H. </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Sakaguchi</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Y. </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Kuramoto</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A soluble active </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rotater</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model showing phase transitions via mutual entertainment, Prog. </a:t>
            </a:r>
            <a:r>
              <a:rPr kumimoji="0" lang="en-US" altLang="zh-CN" sz="1050" b="0" i="0" u="none" strike="noStrike" kern="100" cap="none" spc="0" normalizeH="0" baseline="0" noProof="0" dirty="0" err="1">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Theor</a:t>
            </a:r>
            <a:r>
              <a:rPr kumimoji="0" lang="en-US" altLang="zh-CN" sz="1050" b="0" i="0" u="none" strike="noStrike" kern="1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Times New Roman" panose="02020603050405020304" pitchFamily="18" charset="0"/>
              </a:rPr>
              <a:t>. Phys. 76 (1986) 576.</a:t>
            </a:r>
          </a:p>
        </p:txBody>
      </p:sp>
      <p:graphicFrame>
        <p:nvGraphicFramePr>
          <p:cNvPr id="3" name="对象 2">
            <a:extLst>
              <a:ext uri="{FF2B5EF4-FFF2-40B4-BE49-F238E27FC236}">
                <a16:creationId xmlns:a16="http://schemas.microsoft.com/office/drawing/2014/main" id="{6A9BC80D-2175-CCB7-6212-295A900CF39D}"/>
              </a:ext>
            </a:extLst>
          </p:cNvPr>
          <p:cNvGraphicFramePr>
            <a:graphicFrameLocks noChangeAspect="1"/>
          </p:cNvGraphicFramePr>
          <p:nvPr>
            <p:extLst>
              <p:ext uri="{D42A27DB-BD31-4B8C-83A1-F6EECF244321}">
                <p14:modId xmlns:p14="http://schemas.microsoft.com/office/powerpoint/2010/main" val="3674084661"/>
              </p:ext>
            </p:extLst>
          </p:nvPr>
        </p:nvGraphicFramePr>
        <p:xfrm>
          <a:off x="3448050" y="1431925"/>
          <a:ext cx="1714500" cy="482600"/>
        </p:xfrm>
        <a:graphic>
          <a:graphicData uri="http://schemas.openxmlformats.org/presentationml/2006/ole">
            <mc:AlternateContent xmlns:mc="http://schemas.openxmlformats.org/markup-compatibility/2006">
              <mc:Choice xmlns:v="urn:schemas-microsoft-com:vml" Requires="v">
                <p:oleObj name="Equation" r:id="rId11" imgW="1714320" imgH="482400" progId="Equation.DSMT4">
                  <p:embed/>
                </p:oleObj>
              </mc:Choice>
              <mc:Fallback>
                <p:oleObj name="Equation" r:id="rId11" imgW="1714320" imgH="482400" progId="Equation.DSMT4">
                  <p:embed/>
                  <p:pic>
                    <p:nvPicPr>
                      <p:cNvPr id="7" name="对象 6">
                        <a:extLst>
                          <a:ext uri="{FF2B5EF4-FFF2-40B4-BE49-F238E27FC236}">
                            <a16:creationId xmlns:a16="http://schemas.microsoft.com/office/drawing/2014/main" id="{C104796F-B28B-8A29-70DF-8B831311FA45}"/>
                          </a:ext>
                        </a:extLst>
                      </p:cNvPr>
                      <p:cNvPicPr/>
                      <p:nvPr/>
                    </p:nvPicPr>
                    <p:blipFill>
                      <a:blip r:embed="rId12"/>
                      <a:stretch>
                        <a:fillRect/>
                      </a:stretch>
                    </p:blipFill>
                    <p:spPr>
                      <a:xfrm>
                        <a:off x="3448050" y="1431925"/>
                        <a:ext cx="1714500" cy="482600"/>
                      </a:xfrm>
                      <a:prstGeom prst="rect">
                        <a:avLst/>
                      </a:prstGeom>
                    </p:spPr>
                  </p:pic>
                </p:oleObj>
              </mc:Fallback>
            </mc:AlternateContent>
          </a:graphicData>
        </a:graphic>
      </p:graphicFrame>
    </p:spTree>
    <p:extLst>
      <p:ext uri="{BB962C8B-B14F-4D97-AF65-F5344CB8AC3E}">
        <p14:creationId xmlns:p14="http://schemas.microsoft.com/office/powerpoint/2010/main" val="2848607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2f56eb5-e9a3-4a31-a36b-b9177254261c"/>
  <p:tag name="COMMONDATA" val="eyJoZGlkIjoiNmU1ZDA3MjY2NDc0Yzg3NjFjODk1NGJiOGFmOWYyNW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1903</TotalTime>
  <Words>2078</Words>
  <Application>Microsoft Office PowerPoint</Application>
  <PresentationFormat>全屏显示(16:9)</PresentationFormat>
  <Paragraphs>206</Paragraphs>
  <Slides>28</Slides>
  <Notes>28</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28</vt:i4>
      </vt:variant>
    </vt:vector>
  </HeadingPairs>
  <TitlesOfParts>
    <vt:vector size="37" baseType="lpstr">
      <vt:lpstr>宋体</vt:lpstr>
      <vt:lpstr>微软雅黑</vt:lpstr>
      <vt:lpstr>Arial</vt:lpstr>
      <vt:lpstr>Calibri</vt:lpstr>
      <vt:lpstr>Cambria Math</vt:lpstr>
      <vt:lpstr>Times New Roman</vt:lpstr>
      <vt:lpstr>Office 主题</vt:lpstr>
      <vt:lpstr>Equation</vt:lpstr>
      <vt:lpstr>AxGlyph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徐 旖欣</cp:lastModifiedBy>
  <cp:revision>271</cp:revision>
  <dcterms:created xsi:type="dcterms:W3CDTF">2016-05-20T12:59:00Z</dcterms:created>
  <dcterms:modified xsi:type="dcterms:W3CDTF">2023-03-26T09:15:32Z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A5CF2DAD333F4D3BA4B6E2C8749F2A63</vt:lpwstr>
  </property>
</Properties>
</file>